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vml" ContentType="application/vnd.openxmlformats-officedocument.vmlDrawing"/>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Default Extension="png" ContentType="image/png"/>
  <Default Extension="bin" ContentType="application/vnd.openxmlformats-officedocument.oleObject"/>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Default Extension="emf" ContentType="image/x-emf"/>
  <Override PartName="/ppt/slides/slide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4" r:id="rId1"/>
  </p:sldMasterIdLst>
  <p:notesMasterIdLst>
    <p:notesMasterId r:id="rId14"/>
  </p:notesMasterIdLst>
  <p:sldIdLst>
    <p:sldId id="256" r:id="rId2"/>
    <p:sldId id="277" r:id="rId3"/>
    <p:sldId id="282" r:id="rId4"/>
    <p:sldId id="303" r:id="rId5"/>
    <p:sldId id="306" r:id="rId6"/>
    <p:sldId id="276" r:id="rId7"/>
    <p:sldId id="305" r:id="rId8"/>
    <p:sldId id="290" r:id="rId9"/>
    <p:sldId id="294" r:id="rId10"/>
    <p:sldId id="307" r:id="rId11"/>
    <p:sldId id="304" r:id="rId12"/>
    <p:sldId id="301" r:id="rId13"/>
  </p:sldIdLst>
  <p:sldSz cx="9144000" cy="6858000" type="screen4x3"/>
  <p:notesSz cx="6858000" cy="9144000"/>
  <p:defaultTextStyle>
    <a:defPPr>
      <a:defRPr lang="en-US"/>
    </a:defPPr>
    <a:lvl1pPr algn="l" rtl="0" eaLnBrk="0" fontAlgn="base" hangingPunct="0">
      <a:spcBef>
        <a:spcPct val="50000"/>
      </a:spcBef>
      <a:spcAft>
        <a:spcPct val="0"/>
      </a:spcAft>
      <a:defRPr sz="3400" kern="1200">
        <a:solidFill>
          <a:schemeClr val="tx1"/>
        </a:solidFill>
        <a:latin typeface="Arial Narrow" pitchFamily="34" charset="0"/>
        <a:ea typeface="Osaka" charset="-128"/>
        <a:cs typeface="+mn-cs"/>
      </a:defRPr>
    </a:lvl1pPr>
    <a:lvl2pPr marL="457200" algn="l" rtl="0" eaLnBrk="0" fontAlgn="base" hangingPunct="0">
      <a:spcBef>
        <a:spcPct val="50000"/>
      </a:spcBef>
      <a:spcAft>
        <a:spcPct val="0"/>
      </a:spcAft>
      <a:defRPr sz="3400" kern="1200">
        <a:solidFill>
          <a:schemeClr val="tx1"/>
        </a:solidFill>
        <a:latin typeface="Arial Narrow" pitchFamily="34" charset="0"/>
        <a:ea typeface="Osaka" charset="-128"/>
        <a:cs typeface="+mn-cs"/>
      </a:defRPr>
    </a:lvl2pPr>
    <a:lvl3pPr marL="914400" algn="l" rtl="0" eaLnBrk="0" fontAlgn="base" hangingPunct="0">
      <a:spcBef>
        <a:spcPct val="50000"/>
      </a:spcBef>
      <a:spcAft>
        <a:spcPct val="0"/>
      </a:spcAft>
      <a:defRPr sz="3400" kern="1200">
        <a:solidFill>
          <a:schemeClr val="tx1"/>
        </a:solidFill>
        <a:latin typeface="Arial Narrow" pitchFamily="34" charset="0"/>
        <a:ea typeface="Osaka" charset="-128"/>
        <a:cs typeface="+mn-cs"/>
      </a:defRPr>
    </a:lvl3pPr>
    <a:lvl4pPr marL="1371600" algn="l" rtl="0" eaLnBrk="0" fontAlgn="base" hangingPunct="0">
      <a:spcBef>
        <a:spcPct val="50000"/>
      </a:spcBef>
      <a:spcAft>
        <a:spcPct val="0"/>
      </a:spcAft>
      <a:defRPr sz="3400" kern="1200">
        <a:solidFill>
          <a:schemeClr val="tx1"/>
        </a:solidFill>
        <a:latin typeface="Arial Narrow" pitchFamily="34" charset="0"/>
        <a:ea typeface="Osaka" charset="-128"/>
        <a:cs typeface="+mn-cs"/>
      </a:defRPr>
    </a:lvl4pPr>
    <a:lvl5pPr marL="1828800" algn="l" rtl="0" eaLnBrk="0" fontAlgn="base" hangingPunct="0">
      <a:spcBef>
        <a:spcPct val="50000"/>
      </a:spcBef>
      <a:spcAft>
        <a:spcPct val="0"/>
      </a:spcAft>
      <a:defRPr sz="3400" kern="1200">
        <a:solidFill>
          <a:schemeClr val="tx1"/>
        </a:solidFill>
        <a:latin typeface="Arial Narrow" pitchFamily="34" charset="0"/>
        <a:ea typeface="Osaka" charset="-128"/>
        <a:cs typeface="+mn-cs"/>
      </a:defRPr>
    </a:lvl5pPr>
    <a:lvl6pPr marL="2286000" algn="l" defTabSz="914400" rtl="0" eaLnBrk="1" latinLnBrk="0" hangingPunct="1">
      <a:defRPr sz="3400" kern="1200">
        <a:solidFill>
          <a:schemeClr val="tx1"/>
        </a:solidFill>
        <a:latin typeface="Arial Narrow" pitchFamily="34" charset="0"/>
        <a:ea typeface="Osaka" charset="-128"/>
        <a:cs typeface="+mn-cs"/>
      </a:defRPr>
    </a:lvl6pPr>
    <a:lvl7pPr marL="2743200" algn="l" defTabSz="914400" rtl="0" eaLnBrk="1" latinLnBrk="0" hangingPunct="1">
      <a:defRPr sz="3400" kern="1200">
        <a:solidFill>
          <a:schemeClr val="tx1"/>
        </a:solidFill>
        <a:latin typeface="Arial Narrow" pitchFamily="34" charset="0"/>
        <a:ea typeface="Osaka" charset="-128"/>
        <a:cs typeface="+mn-cs"/>
      </a:defRPr>
    </a:lvl7pPr>
    <a:lvl8pPr marL="3200400" algn="l" defTabSz="914400" rtl="0" eaLnBrk="1" latinLnBrk="0" hangingPunct="1">
      <a:defRPr sz="3400" kern="1200">
        <a:solidFill>
          <a:schemeClr val="tx1"/>
        </a:solidFill>
        <a:latin typeface="Arial Narrow" pitchFamily="34" charset="0"/>
        <a:ea typeface="Osaka" charset="-128"/>
        <a:cs typeface="+mn-cs"/>
      </a:defRPr>
    </a:lvl8pPr>
    <a:lvl9pPr marL="3657600" algn="l" defTabSz="914400" rtl="0" eaLnBrk="1" latinLnBrk="0" hangingPunct="1">
      <a:defRPr sz="3400" kern="1200">
        <a:solidFill>
          <a:schemeClr val="tx1"/>
        </a:solidFill>
        <a:latin typeface="Arial Narrow" pitchFamily="34" charset="0"/>
        <a:ea typeface="Osaka"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00"/>
    <a:srgbClr val="000099"/>
    <a:srgbClr val="008000"/>
    <a:srgbClr val="CC6600"/>
    <a:srgbClr val="FF0066"/>
    <a:srgbClr val="000000"/>
    <a:srgbClr val="00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4660" autoAdjust="0"/>
  </p:normalViewPr>
  <p:slideViewPr>
    <p:cSldViewPr>
      <p:cViewPr>
        <p:scale>
          <a:sx n="90" d="100"/>
          <a:sy n="90" d="100"/>
        </p:scale>
        <p:origin x="-810" y="-5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7" d="100"/>
          <a:sy n="57" d="100"/>
        </p:scale>
        <p:origin x="-17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200">
                <a:latin typeface="Arial" charset="0"/>
                <a:ea typeface="+mn-ea"/>
              </a:defRPr>
            </a:lvl1pPr>
          </a:lstStyle>
          <a:p>
            <a:pPr>
              <a:defRPr/>
            </a:pPr>
            <a:endParaRPr lang="en-US"/>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charset="0"/>
                <a:ea typeface="+mn-ea"/>
              </a:defRPr>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defRPr sz="1200">
                <a:latin typeface="Arial" charset="0"/>
                <a:ea typeface="+mn-ea"/>
              </a:defRPr>
            </a:lvl1pPr>
          </a:lstStyle>
          <a:p>
            <a:pPr>
              <a:defRPr/>
            </a:pPr>
            <a:endParaRPr lang="en-US"/>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defRPr sz="1200">
                <a:latin typeface="Arial" charset="0"/>
                <a:ea typeface="+mn-ea"/>
              </a:defRPr>
            </a:lvl1pPr>
          </a:lstStyle>
          <a:p>
            <a:pPr>
              <a:defRPr/>
            </a:pPr>
            <a:fld id="{F57AB012-EA77-467F-B448-204BC149FEF8}" type="slidenum">
              <a:rPr lang="en-US"/>
              <a:pPr>
                <a:defRPr/>
              </a:pPr>
              <a:t>‹#›</a:t>
            </a:fld>
            <a:endParaRPr lang="en-US"/>
          </a:p>
        </p:txBody>
      </p:sp>
    </p:spTree>
    <p:extLst>
      <p:ext uri="{BB962C8B-B14F-4D97-AF65-F5344CB8AC3E}">
        <p14:creationId xmlns:p14="http://schemas.microsoft.com/office/powerpoint/2010/main" val="4601512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045DDF2C-9A30-467D-99C1-CFA6F6430411}" type="slidenum">
              <a:rPr lang="en-US" smtClean="0">
                <a:latin typeface="Arial" pitchFamily="34" charset="0"/>
                <a:ea typeface="Osaka" charset="-128"/>
              </a:rPr>
              <a:pPr/>
              <a:t>1</a:t>
            </a:fld>
            <a:endParaRPr lang="en-US" smtClean="0">
              <a:latin typeface="Arial" pitchFamily="34" charset="0"/>
              <a:ea typeface="Osaka" charset="-128"/>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5DB5509-05D7-4A07-B4D6-A4D02078A35E}" type="slidenum">
              <a:rPr lang="en-US" smtClean="0">
                <a:latin typeface="Arial" pitchFamily="34" charset="0"/>
                <a:ea typeface="Osaka" charset="-128"/>
              </a:rPr>
              <a:pPr/>
              <a:t>3</a:t>
            </a:fld>
            <a:endParaRPr lang="en-US" smtClean="0">
              <a:latin typeface="Arial" pitchFamily="34" charset="0"/>
              <a:ea typeface="Osaka" charset="-128"/>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latin typeface="Arial" pitchFamily="34" charset="0"/>
              </a:rPr>
              <a:t>The WG15 scope is the security of the IEC TC57 defined protocols and the end-to-end security issues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2EF23ADA-570F-4ABB-85DF-988790438DC8}" type="slidenum">
              <a:rPr lang="en-US" smtClean="0">
                <a:latin typeface="Arial" pitchFamily="34" charset="0"/>
                <a:ea typeface="Osaka" charset="-128"/>
              </a:rPr>
              <a:pPr/>
              <a:t>6</a:t>
            </a:fld>
            <a:endParaRPr lang="en-US" smtClean="0">
              <a:latin typeface="Arial" pitchFamily="34" charset="0"/>
              <a:ea typeface="Osaka" charset="-128"/>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29AC1DD-D6F2-4FD7-AC07-8139CD02F74C}" type="slidenum">
              <a:rPr lang="en-US" smtClean="0">
                <a:latin typeface="Arial" pitchFamily="34" charset="0"/>
                <a:ea typeface="Osaka" charset="-128"/>
              </a:rPr>
              <a:pPr/>
              <a:t>8</a:t>
            </a:fld>
            <a:endParaRPr lang="en-US" smtClean="0">
              <a:latin typeface="Arial" pitchFamily="34" charset="0"/>
              <a:ea typeface="Osaka"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2.v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312347" name="Object 27"/>
          <p:cNvGraphicFramePr>
            <a:graphicFrameLocks/>
          </p:cNvGraphicFramePr>
          <p:nvPr/>
        </p:nvGraphicFramePr>
        <p:xfrm>
          <a:off x="647700" y="3978275"/>
          <a:ext cx="8496300" cy="2879725"/>
        </p:xfrm>
        <a:graphic>
          <a:graphicData uri="http://schemas.openxmlformats.org/presentationml/2006/ole">
            <mc:AlternateContent xmlns:mc="http://schemas.openxmlformats.org/markup-compatibility/2006">
              <mc:Choice xmlns:v="urn:schemas-microsoft-com:vml" Requires="v">
                <p:oleObj spid="_x0000_s2187" name="Photo Editor Photo" r:id="rId3" imgW="16704762" imgH="11809524" progId="MSPhotoEd.3">
                  <p:embed/>
                </p:oleObj>
              </mc:Choice>
              <mc:Fallback>
                <p:oleObj name="Photo Editor Photo" r:id="rId3" imgW="16704762" imgH="11809524" progId="MSPhotoEd.3">
                  <p:embed/>
                  <p:pic>
                    <p:nvPicPr>
                      <p:cNvPr id="0" name="Picture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3978275"/>
                        <a:ext cx="8496300"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2322" name="Rectangle 2"/>
          <p:cNvSpPr>
            <a:spLocks noGrp="1" noChangeArrowheads="1"/>
          </p:cNvSpPr>
          <p:nvPr>
            <p:ph type="ctrTitle"/>
          </p:nvPr>
        </p:nvSpPr>
        <p:spPr>
          <a:xfrm>
            <a:off x="647700" y="1554163"/>
            <a:ext cx="7845425" cy="2159000"/>
          </a:xfrm>
        </p:spPr>
        <p:txBody>
          <a:bodyPr lIns="0" tIns="0" rIns="0" bIns="0"/>
          <a:lstStyle>
            <a:lvl1pPr>
              <a:defRPr sz="4000"/>
            </a:lvl1pPr>
          </a:lstStyle>
          <a:p>
            <a:r>
              <a:rPr lang="en-US" smtClean="0"/>
              <a:t>Click to edit Master title style</a:t>
            </a:r>
            <a:endParaRPr lang="en-GB"/>
          </a:p>
        </p:txBody>
      </p:sp>
      <p:sp>
        <p:nvSpPr>
          <p:cNvPr id="312344" name="Text Box 24"/>
          <p:cNvSpPr txBox="1">
            <a:spLocks noChangeArrowheads="1"/>
          </p:cNvSpPr>
          <p:nvPr/>
        </p:nvSpPr>
        <p:spPr bwMode="auto">
          <a:xfrm>
            <a:off x="1331913" y="682625"/>
            <a:ext cx="2159000" cy="647700"/>
          </a:xfrm>
          <a:prstGeom prst="rect">
            <a:avLst/>
          </a:prstGeom>
          <a:noFill/>
          <a:ln w="9525">
            <a:noFill/>
            <a:miter lim="800000"/>
            <a:headEnd/>
            <a:tailEnd/>
          </a:ln>
          <a:effectLst/>
        </p:spPr>
        <p:txBody>
          <a:bodyPr lIns="108000" tIns="0" bIns="0" anchor="ctr"/>
          <a:lstStyle/>
          <a:p>
            <a:pPr defTabSz="642938" eaLnBrk="0" hangingPunct="0">
              <a:lnSpc>
                <a:spcPct val="65000"/>
              </a:lnSpc>
              <a:spcBef>
                <a:spcPct val="50000"/>
              </a:spcBef>
            </a:pPr>
            <a:r>
              <a:rPr lang="en-GB" sz="1400">
                <a:solidFill>
                  <a:srgbClr val="005AA0"/>
                </a:solidFill>
              </a:rPr>
              <a:t>INTERNATIONAL </a:t>
            </a:r>
          </a:p>
          <a:p>
            <a:pPr defTabSz="642938" eaLnBrk="0" hangingPunct="0">
              <a:lnSpc>
                <a:spcPct val="65000"/>
              </a:lnSpc>
              <a:spcBef>
                <a:spcPct val="50000"/>
              </a:spcBef>
            </a:pPr>
            <a:r>
              <a:rPr lang="en-GB" sz="1400">
                <a:solidFill>
                  <a:srgbClr val="005AA0"/>
                </a:solidFill>
              </a:rPr>
              <a:t>ELECTROTECHNICAL </a:t>
            </a:r>
          </a:p>
          <a:p>
            <a:pPr defTabSz="642938" eaLnBrk="0" hangingPunct="0">
              <a:lnSpc>
                <a:spcPct val="65000"/>
              </a:lnSpc>
              <a:spcBef>
                <a:spcPct val="50000"/>
              </a:spcBef>
            </a:pPr>
            <a:r>
              <a:rPr lang="en-GB" sz="1400">
                <a:solidFill>
                  <a:srgbClr val="005AA0"/>
                </a:solidFill>
              </a:rPr>
              <a:t>COMMISSION</a:t>
            </a:r>
          </a:p>
        </p:txBody>
      </p:sp>
      <p:pic>
        <p:nvPicPr>
          <p:cNvPr id="312345" name="Picture 25" descr="IEC logo RVB"/>
          <p:cNvPicPr>
            <a:picLocks noChangeAspect="1" noChangeArrowheads="1"/>
          </p:cNvPicPr>
          <p:nvPr/>
        </p:nvPicPr>
        <p:blipFill>
          <a:blip r:embed="rId5" cstate="print"/>
          <a:srcRect/>
          <a:stretch>
            <a:fillRect/>
          </a:stretch>
        </p:blipFill>
        <p:spPr bwMode="auto">
          <a:xfrm>
            <a:off x="647700" y="647700"/>
            <a:ext cx="649288" cy="649288"/>
          </a:xfrm>
          <a:prstGeom prst="rect">
            <a:avLst/>
          </a:prstGeom>
          <a:noFill/>
        </p:spPr>
      </p:pic>
      <p:sp>
        <p:nvSpPr>
          <p:cNvPr id="312350" name="Rectangle 30"/>
          <p:cNvSpPr>
            <a:spLocks noGrp="1" noChangeArrowheads="1"/>
          </p:cNvSpPr>
          <p:nvPr>
            <p:ph type="subTitle" sz="quarter" idx="1"/>
          </p:nvPr>
        </p:nvSpPr>
        <p:spPr>
          <a:xfrm>
            <a:off x="5207000" y="4335463"/>
            <a:ext cx="3213100" cy="2159000"/>
          </a:xfrm>
        </p:spPr>
        <p:txBody>
          <a:bodyPr anchor="ctr"/>
          <a:lstStyle>
            <a:lvl1pPr marL="0" indent="0">
              <a:lnSpc>
                <a:spcPct val="120000"/>
              </a:lnSpc>
              <a:buFont typeface="Wingdings" pitchFamily="2" charset="2"/>
              <a:buNone/>
              <a:defRPr sz="3200"/>
            </a:lvl1pPr>
          </a:lstStyle>
          <a:p>
            <a:r>
              <a:rPr lang="en-US" smtClean="0"/>
              <a:t>Click to edit Master subtitle style</a:t>
            </a:r>
            <a:endParaRPr lang="en-GB"/>
          </a:p>
        </p:txBody>
      </p:sp>
      <p:pic>
        <p:nvPicPr>
          <p:cNvPr id="312362" name="Picture 42" descr="smartgrid"/>
          <p:cNvPicPr>
            <a:picLocks noChangeAspect="1" noChangeArrowheads="1"/>
          </p:cNvPicPr>
          <p:nvPr/>
        </p:nvPicPr>
        <p:blipFill>
          <a:blip r:embed="rId6" cstate="print"/>
          <a:srcRect/>
          <a:stretch>
            <a:fillRect/>
          </a:stretch>
        </p:blipFill>
        <p:spPr bwMode="auto">
          <a:xfrm>
            <a:off x="647700" y="3976688"/>
            <a:ext cx="3857625" cy="2879725"/>
          </a:xfrm>
          <a:prstGeom prst="rect">
            <a:avLst/>
          </a:prstGeom>
          <a:noFill/>
        </p:spPr>
      </p:pic>
      <p:pic>
        <p:nvPicPr>
          <p:cNvPr id="8" name="Picture 9" descr="IEC logo"/>
          <p:cNvPicPr>
            <a:picLocks noChangeAspect="1" noChangeArrowheads="1"/>
          </p:cNvPicPr>
          <p:nvPr userDrawn="1"/>
        </p:nvPicPr>
        <p:blipFill>
          <a:blip r:embed="rId7" cstate="print"/>
          <a:srcRect/>
          <a:stretch>
            <a:fillRect/>
          </a:stretch>
        </p:blipFill>
        <p:spPr bwMode="auto">
          <a:xfrm>
            <a:off x="8172450" y="188913"/>
            <a:ext cx="723900" cy="723900"/>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50825" y="6597351"/>
            <a:ext cx="1165225" cy="240011"/>
          </a:xfrm>
        </p:spPr>
        <p:txBody>
          <a:bodyPr/>
          <a:lstStyle>
            <a:lvl1pPr>
              <a:defRPr sz="1000"/>
            </a:lvl1pPr>
          </a:lstStyle>
          <a:p>
            <a:fld id="{56458DA9-BDA3-49AE-9D7A-0FEC735F5B27}" type="datetime1">
              <a:rPr lang="en-US" smtClean="0">
                <a:solidFill>
                  <a:schemeClr val="tx1"/>
                </a:solidFill>
              </a:rPr>
              <a:t>3/31/2016</a:t>
            </a:fld>
            <a:endParaRPr lang="en-GB" dirty="0">
              <a:solidFill>
                <a:schemeClr val="tx1"/>
              </a:solidFill>
            </a:endParaRPr>
          </a:p>
        </p:txBody>
      </p:sp>
      <p:sp>
        <p:nvSpPr>
          <p:cNvPr id="5" name="Footer Placeholder 4"/>
          <p:cNvSpPr>
            <a:spLocks noGrp="1"/>
          </p:cNvSpPr>
          <p:nvPr>
            <p:ph type="ftr" sz="quarter" idx="11"/>
          </p:nvPr>
        </p:nvSpPr>
        <p:spPr>
          <a:xfrm>
            <a:off x="1835150" y="6597351"/>
            <a:ext cx="5824538" cy="240011"/>
          </a:xfrm>
        </p:spPr>
        <p:txBody>
          <a:bodyPr/>
          <a:lstStyle>
            <a:lvl1pPr>
              <a:defRPr sz="1100"/>
            </a:lvl1pPr>
          </a:lstStyle>
          <a:p>
            <a:r>
              <a:rPr lang="en-US" smtClean="0"/>
              <a:t>IEC TC57 WG15  Status</a:t>
            </a:r>
            <a:endParaRPr lang="en-GB" dirty="0"/>
          </a:p>
        </p:txBody>
      </p:sp>
      <p:sp>
        <p:nvSpPr>
          <p:cNvPr id="6" name="Slide Number Placeholder 5"/>
          <p:cNvSpPr>
            <a:spLocks noGrp="1"/>
          </p:cNvSpPr>
          <p:nvPr>
            <p:ph type="sldNum" sz="quarter" idx="12"/>
          </p:nvPr>
        </p:nvSpPr>
        <p:spPr>
          <a:xfrm>
            <a:off x="7951788" y="6597351"/>
            <a:ext cx="1012825" cy="200323"/>
          </a:xfrm>
        </p:spPr>
        <p:txBody>
          <a:bodyPr/>
          <a:lstStyle>
            <a:lvl1pPr>
              <a:defRPr sz="1000">
                <a:solidFill>
                  <a:schemeClr val="tx1"/>
                </a:solidFill>
              </a:defRPr>
            </a:lvl1pPr>
          </a:lstStyle>
          <a:p>
            <a:fld id="{18FB625B-12D8-4BCA-8884-BC658492F0F4}"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A0B17137-506E-4F96-9DBF-ED0F43510F04}" type="datetime1">
              <a:rPr lang="en-US" smtClean="0">
                <a:solidFill>
                  <a:schemeClr val="tx1"/>
                </a:solidFill>
              </a:rPr>
              <a:t>3/31/2016</a:t>
            </a:fld>
            <a:endParaRPr lang="en-GB">
              <a:solidFill>
                <a:schemeClr val="tx1"/>
              </a:solidFill>
            </a:endParaRPr>
          </a:p>
        </p:txBody>
      </p:sp>
      <p:sp>
        <p:nvSpPr>
          <p:cNvPr id="5" name="Footer Placeholder 4"/>
          <p:cNvSpPr>
            <a:spLocks noGrp="1"/>
          </p:cNvSpPr>
          <p:nvPr>
            <p:ph type="ftr" sz="quarter" idx="11"/>
          </p:nvPr>
        </p:nvSpPr>
        <p:spPr/>
        <p:txBody>
          <a:bodyPr/>
          <a:lstStyle>
            <a:lvl1pPr>
              <a:defRPr/>
            </a:lvl1pPr>
          </a:lstStyle>
          <a:p>
            <a:r>
              <a:rPr lang="en-US" smtClean="0"/>
              <a:t>IEC TC57 WG15  Status</a:t>
            </a:r>
            <a:endParaRPr lang="en-GB" dirty="0"/>
          </a:p>
        </p:txBody>
      </p:sp>
      <p:sp>
        <p:nvSpPr>
          <p:cNvPr id="6" name="Slide Number Placeholder 5"/>
          <p:cNvSpPr>
            <a:spLocks noGrp="1"/>
          </p:cNvSpPr>
          <p:nvPr>
            <p:ph type="sldNum" sz="quarter" idx="12"/>
          </p:nvPr>
        </p:nvSpPr>
        <p:spPr/>
        <p:txBody>
          <a:bodyPr/>
          <a:lstStyle>
            <a:lvl1pPr>
              <a:defRPr/>
            </a:lvl1pPr>
          </a:lstStyle>
          <a:p>
            <a:fld id="{F7AE3F22-ECBD-49B6-AE69-0A03DAA0E547}"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04850" y="1690688"/>
            <a:ext cx="3810000" cy="4624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7250" y="1690688"/>
            <a:ext cx="3811588" cy="4624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50825" y="6554041"/>
            <a:ext cx="1165225" cy="283322"/>
          </a:xfrm>
        </p:spPr>
        <p:txBody>
          <a:bodyPr/>
          <a:lstStyle>
            <a:lvl1pPr>
              <a:defRPr sz="1000">
                <a:latin typeface="Arial" pitchFamily="34" charset="0"/>
                <a:cs typeface="Arial" pitchFamily="34" charset="0"/>
              </a:defRPr>
            </a:lvl1pPr>
          </a:lstStyle>
          <a:p>
            <a:fld id="{ED0458D6-60E5-408A-9309-A9F7DB9B443D}" type="datetime1">
              <a:rPr lang="en-US" smtClean="0">
                <a:solidFill>
                  <a:schemeClr val="tx1"/>
                </a:solidFill>
              </a:rPr>
              <a:t>3/31/2016</a:t>
            </a:fld>
            <a:endParaRPr lang="en-GB">
              <a:solidFill>
                <a:schemeClr val="tx1"/>
              </a:solidFill>
            </a:endParaRPr>
          </a:p>
        </p:txBody>
      </p:sp>
      <p:sp>
        <p:nvSpPr>
          <p:cNvPr id="6" name="Footer Placeholder 5"/>
          <p:cNvSpPr>
            <a:spLocks noGrp="1"/>
          </p:cNvSpPr>
          <p:nvPr>
            <p:ph type="ftr" sz="quarter" idx="11"/>
          </p:nvPr>
        </p:nvSpPr>
        <p:spPr>
          <a:xfrm>
            <a:off x="1835150" y="6554041"/>
            <a:ext cx="5824538" cy="283322"/>
          </a:xfrm>
        </p:spPr>
        <p:txBody>
          <a:bodyPr/>
          <a:lstStyle>
            <a:lvl1pPr>
              <a:defRPr sz="1000">
                <a:latin typeface="Arial" pitchFamily="34" charset="0"/>
                <a:cs typeface="Arial" pitchFamily="34" charset="0"/>
              </a:defRPr>
            </a:lvl1pPr>
          </a:lstStyle>
          <a:p>
            <a:r>
              <a:rPr lang="en-US" smtClean="0"/>
              <a:t>IEC TC57 WG15  Status</a:t>
            </a:r>
            <a:endParaRPr lang="en-GB" dirty="0"/>
          </a:p>
        </p:txBody>
      </p:sp>
      <p:sp>
        <p:nvSpPr>
          <p:cNvPr id="7" name="Slide Number Placeholder 6"/>
          <p:cNvSpPr>
            <a:spLocks noGrp="1"/>
          </p:cNvSpPr>
          <p:nvPr>
            <p:ph type="sldNum" sz="quarter" idx="12"/>
          </p:nvPr>
        </p:nvSpPr>
        <p:spPr>
          <a:xfrm>
            <a:off x="7951788" y="6525343"/>
            <a:ext cx="1012825" cy="272331"/>
          </a:xfrm>
        </p:spPr>
        <p:txBody>
          <a:bodyPr/>
          <a:lstStyle>
            <a:lvl1pPr>
              <a:defRPr sz="1000">
                <a:latin typeface="Arial" pitchFamily="34" charset="0"/>
                <a:cs typeface="Arial" pitchFamily="34" charset="0"/>
              </a:defRPr>
            </a:lvl1pPr>
          </a:lstStyle>
          <a:p>
            <a:fld id="{41687158-8F97-4631-B792-78C81465E580}" type="slidenum">
              <a:rPr lang="en-GB" smtClean="0"/>
              <a:pPr/>
              <a:t>‹#›</a:t>
            </a:fld>
            <a:endParaRPr lang="en-GB"/>
          </a:p>
        </p:txBody>
      </p:sp>
      <p:sp>
        <p:nvSpPr>
          <p:cNvPr id="8" name="AutoShape 12"/>
          <p:cNvSpPr>
            <a:spLocks noChangeAspect="1" noChangeArrowheads="1" noTextEdit="1"/>
          </p:cNvSpPr>
          <p:nvPr userDrawn="1"/>
        </p:nvSpPr>
        <p:spPr bwMode="auto">
          <a:xfrm>
            <a:off x="114300" y="179388"/>
            <a:ext cx="8456613" cy="3152775"/>
          </a:xfrm>
          <a:prstGeom prst="rect">
            <a:avLst/>
          </a:prstGeom>
          <a:noFill/>
          <a:ln w="9525">
            <a:noFill/>
            <a:miter lim="800000"/>
            <a:headEnd/>
            <a:tailEnd/>
          </a:ln>
        </p:spPr>
        <p:txBody>
          <a:bodyPr/>
          <a:lstStyle/>
          <a:p>
            <a:pPr>
              <a:defRPr/>
            </a:pPr>
            <a:endParaRPr lang="en-US">
              <a:ea typeface="+mn-e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5A14197-284C-40DB-953E-2F577F4D969F}" type="datetime1">
              <a:rPr lang="en-US" smtClean="0">
                <a:solidFill>
                  <a:schemeClr val="tx1"/>
                </a:solidFill>
              </a:rPr>
              <a:t>3/31/2016</a:t>
            </a:fld>
            <a:endParaRPr lang="en-GB">
              <a:solidFill>
                <a:schemeClr val="tx1"/>
              </a:solidFill>
            </a:endParaRPr>
          </a:p>
        </p:txBody>
      </p:sp>
      <p:sp>
        <p:nvSpPr>
          <p:cNvPr id="8" name="Footer Placeholder 7"/>
          <p:cNvSpPr>
            <a:spLocks noGrp="1"/>
          </p:cNvSpPr>
          <p:nvPr>
            <p:ph type="ftr" sz="quarter" idx="11"/>
          </p:nvPr>
        </p:nvSpPr>
        <p:spPr/>
        <p:txBody>
          <a:bodyPr/>
          <a:lstStyle>
            <a:lvl1pPr>
              <a:defRPr/>
            </a:lvl1pPr>
          </a:lstStyle>
          <a:p>
            <a:r>
              <a:rPr lang="en-US" smtClean="0"/>
              <a:t>IEC TC57 WG15  Status</a:t>
            </a:r>
            <a:endParaRPr lang="en-GB" dirty="0"/>
          </a:p>
        </p:txBody>
      </p:sp>
      <p:sp>
        <p:nvSpPr>
          <p:cNvPr id="9" name="Slide Number Placeholder 8"/>
          <p:cNvSpPr>
            <a:spLocks noGrp="1"/>
          </p:cNvSpPr>
          <p:nvPr>
            <p:ph type="sldNum" sz="quarter" idx="12"/>
          </p:nvPr>
        </p:nvSpPr>
        <p:spPr/>
        <p:txBody>
          <a:bodyPr/>
          <a:lstStyle>
            <a:lvl1pPr>
              <a:defRPr/>
            </a:lvl1pPr>
          </a:lstStyle>
          <a:p>
            <a:fld id="{2E8E7A33-4CBC-47CC-8537-F58A247B1C94}"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97CA2B2B-3E19-4E38-89E8-E353CC2EC60F}" type="datetime1">
              <a:rPr lang="en-US" smtClean="0">
                <a:solidFill>
                  <a:schemeClr val="tx1"/>
                </a:solidFill>
              </a:rPr>
              <a:t>3/31/2016</a:t>
            </a:fld>
            <a:endParaRPr lang="en-GB">
              <a:solidFill>
                <a:schemeClr val="tx1"/>
              </a:solidFill>
            </a:endParaRPr>
          </a:p>
        </p:txBody>
      </p:sp>
      <p:sp>
        <p:nvSpPr>
          <p:cNvPr id="4" name="Footer Placeholder 3"/>
          <p:cNvSpPr>
            <a:spLocks noGrp="1"/>
          </p:cNvSpPr>
          <p:nvPr>
            <p:ph type="ftr" sz="quarter" idx="11"/>
          </p:nvPr>
        </p:nvSpPr>
        <p:spPr/>
        <p:txBody>
          <a:bodyPr/>
          <a:lstStyle>
            <a:lvl1pPr>
              <a:defRPr/>
            </a:lvl1pPr>
          </a:lstStyle>
          <a:p>
            <a:r>
              <a:rPr lang="en-US" smtClean="0"/>
              <a:t>IEC TC57 WG15  Status</a:t>
            </a:r>
            <a:endParaRPr lang="en-GB" dirty="0"/>
          </a:p>
        </p:txBody>
      </p:sp>
      <p:sp>
        <p:nvSpPr>
          <p:cNvPr id="5" name="Slide Number Placeholder 4"/>
          <p:cNvSpPr>
            <a:spLocks noGrp="1"/>
          </p:cNvSpPr>
          <p:nvPr>
            <p:ph type="sldNum" sz="quarter" idx="12"/>
          </p:nvPr>
        </p:nvSpPr>
        <p:spPr/>
        <p:txBody>
          <a:bodyPr/>
          <a:lstStyle>
            <a:lvl1pPr>
              <a:defRPr/>
            </a:lvl1pPr>
          </a:lstStyle>
          <a:p>
            <a:fld id="{26882807-09D4-4234-8E23-DCD5DF9A3715}"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50825" y="6597351"/>
            <a:ext cx="1165225" cy="240011"/>
          </a:xfrm>
        </p:spPr>
        <p:txBody>
          <a:bodyPr/>
          <a:lstStyle>
            <a:lvl1pPr>
              <a:defRPr sz="1000"/>
            </a:lvl1pPr>
          </a:lstStyle>
          <a:p>
            <a:fld id="{48CA25AE-7DD2-4377-B32F-9AD331F2EE5D}" type="datetime1">
              <a:rPr lang="en-US" smtClean="0">
                <a:solidFill>
                  <a:schemeClr val="tx1"/>
                </a:solidFill>
              </a:rPr>
              <a:t>3/31/2016</a:t>
            </a:fld>
            <a:endParaRPr lang="en-GB" dirty="0">
              <a:solidFill>
                <a:schemeClr val="tx1"/>
              </a:solidFill>
            </a:endParaRPr>
          </a:p>
        </p:txBody>
      </p:sp>
      <p:sp>
        <p:nvSpPr>
          <p:cNvPr id="3" name="Footer Placeholder 2"/>
          <p:cNvSpPr>
            <a:spLocks noGrp="1"/>
          </p:cNvSpPr>
          <p:nvPr>
            <p:ph type="ftr" sz="quarter" idx="11"/>
          </p:nvPr>
        </p:nvSpPr>
        <p:spPr>
          <a:xfrm>
            <a:off x="1835150" y="6597351"/>
            <a:ext cx="5824538" cy="240011"/>
          </a:xfrm>
        </p:spPr>
        <p:txBody>
          <a:bodyPr/>
          <a:lstStyle>
            <a:lvl1pPr>
              <a:defRPr sz="1000"/>
            </a:lvl1pPr>
          </a:lstStyle>
          <a:p>
            <a:r>
              <a:rPr lang="en-US" smtClean="0"/>
              <a:t>IEC TC57 WG15  Status</a:t>
            </a:r>
            <a:endParaRPr lang="en-GB" dirty="0"/>
          </a:p>
        </p:txBody>
      </p:sp>
      <p:sp>
        <p:nvSpPr>
          <p:cNvPr id="4" name="Slide Number Placeholder 3"/>
          <p:cNvSpPr>
            <a:spLocks noGrp="1"/>
          </p:cNvSpPr>
          <p:nvPr>
            <p:ph type="sldNum" sz="quarter" idx="12"/>
          </p:nvPr>
        </p:nvSpPr>
        <p:spPr>
          <a:xfrm>
            <a:off x="7951788" y="6597351"/>
            <a:ext cx="1012825" cy="200323"/>
          </a:xfrm>
        </p:spPr>
        <p:txBody>
          <a:bodyPr/>
          <a:lstStyle>
            <a:lvl1pPr>
              <a:defRPr sz="1200"/>
            </a:lvl1pPr>
          </a:lstStyle>
          <a:p>
            <a:fld id="{8B4EA431-0E2D-4131-8C9F-CE68AE1444FB}" type="slidenum">
              <a:rPr lang="en-GB" smtClean="0"/>
              <a:pPr/>
              <a:t>‹#›</a:t>
            </a:fld>
            <a:endParaRPr lang="en-GB" dirty="0"/>
          </a:p>
        </p:txBody>
      </p:sp>
      <p:sp>
        <p:nvSpPr>
          <p:cNvPr id="5" name="AutoShape 12"/>
          <p:cNvSpPr>
            <a:spLocks noChangeAspect="1" noChangeArrowheads="1" noTextEdit="1"/>
          </p:cNvSpPr>
          <p:nvPr userDrawn="1"/>
        </p:nvSpPr>
        <p:spPr bwMode="auto">
          <a:xfrm>
            <a:off x="114300" y="179388"/>
            <a:ext cx="8456613" cy="3152775"/>
          </a:xfrm>
          <a:prstGeom prst="rect">
            <a:avLst/>
          </a:prstGeom>
          <a:noFill/>
          <a:ln w="9525">
            <a:noFill/>
            <a:miter lim="800000"/>
            <a:headEnd/>
            <a:tailEnd/>
          </a:ln>
        </p:spPr>
        <p:txBody>
          <a:bodyPr/>
          <a:lstStyle/>
          <a:p>
            <a:pPr>
              <a:defRPr/>
            </a:pPr>
            <a:endParaRPr lang="en-US">
              <a:ea typeface="+mn-e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1"/>
          <p:cNvSpPr>
            <a:spLocks noGrp="1"/>
          </p:cNvSpPr>
          <p:nvPr>
            <p:ph type="dt" sz="half" idx="10"/>
          </p:nvPr>
        </p:nvSpPr>
        <p:spPr>
          <a:xfrm>
            <a:off x="250825" y="6597351"/>
            <a:ext cx="1165225" cy="240011"/>
          </a:xfrm>
        </p:spPr>
        <p:txBody>
          <a:bodyPr/>
          <a:lstStyle>
            <a:lvl1pPr>
              <a:defRPr sz="1000"/>
            </a:lvl1pPr>
          </a:lstStyle>
          <a:p>
            <a:fld id="{E3D6711A-84B6-4050-B74A-E73ECD813D00}" type="datetime1">
              <a:rPr lang="en-US" smtClean="0">
                <a:solidFill>
                  <a:schemeClr val="tx1"/>
                </a:solidFill>
              </a:rPr>
              <a:t>3/31/2016</a:t>
            </a:fld>
            <a:endParaRPr lang="en-GB" dirty="0">
              <a:solidFill>
                <a:schemeClr val="tx1"/>
              </a:solidFill>
            </a:endParaRPr>
          </a:p>
        </p:txBody>
      </p:sp>
      <p:sp>
        <p:nvSpPr>
          <p:cNvPr id="9" name="Footer Placeholder 2"/>
          <p:cNvSpPr>
            <a:spLocks noGrp="1"/>
          </p:cNvSpPr>
          <p:nvPr>
            <p:ph type="ftr" sz="quarter" idx="11"/>
          </p:nvPr>
        </p:nvSpPr>
        <p:spPr>
          <a:xfrm>
            <a:off x="1835150" y="6597351"/>
            <a:ext cx="5824538" cy="240011"/>
          </a:xfrm>
        </p:spPr>
        <p:txBody>
          <a:bodyPr/>
          <a:lstStyle>
            <a:lvl1pPr>
              <a:defRPr sz="1000"/>
            </a:lvl1pPr>
          </a:lstStyle>
          <a:p>
            <a:r>
              <a:rPr lang="en-US" smtClean="0"/>
              <a:t>IEC TC57 WG15  Status</a:t>
            </a:r>
            <a:endParaRPr lang="en-GB" dirty="0"/>
          </a:p>
        </p:txBody>
      </p:sp>
      <p:sp>
        <p:nvSpPr>
          <p:cNvPr id="10" name="Slide Number Placeholder 3"/>
          <p:cNvSpPr>
            <a:spLocks noGrp="1"/>
          </p:cNvSpPr>
          <p:nvPr>
            <p:ph type="sldNum" sz="quarter" idx="12"/>
          </p:nvPr>
        </p:nvSpPr>
        <p:spPr>
          <a:xfrm>
            <a:off x="7951788" y="6597351"/>
            <a:ext cx="1012825" cy="200323"/>
          </a:xfrm>
        </p:spPr>
        <p:txBody>
          <a:bodyPr/>
          <a:lstStyle>
            <a:lvl1pPr>
              <a:defRPr sz="1200">
                <a:solidFill>
                  <a:schemeClr val="tx1"/>
                </a:solidFill>
              </a:defRPr>
            </a:lvl1pPr>
          </a:lstStyle>
          <a:p>
            <a:fld id="{8B4EA431-0E2D-4131-8C9F-CE68AE1444FB}"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1"/>
          <p:cNvSpPr>
            <a:spLocks noGrp="1"/>
          </p:cNvSpPr>
          <p:nvPr>
            <p:ph type="dt" sz="half" idx="10"/>
          </p:nvPr>
        </p:nvSpPr>
        <p:spPr>
          <a:xfrm>
            <a:off x="250825" y="6597351"/>
            <a:ext cx="1165225" cy="240011"/>
          </a:xfrm>
        </p:spPr>
        <p:txBody>
          <a:bodyPr/>
          <a:lstStyle>
            <a:lvl1pPr>
              <a:defRPr sz="1000"/>
            </a:lvl1pPr>
          </a:lstStyle>
          <a:p>
            <a:fld id="{EF584DB4-66AD-4E7D-BAFB-C33F72D714F5}" type="datetime1">
              <a:rPr lang="en-US" smtClean="0">
                <a:solidFill>
                  <a:schemeClr val="tx1"/>
                </a:solidFill>
              </a:rPr>
              <a:t>3/31/2016</a:t>
            </a:fld>
            <a:endParaRPr lang="en-GB" dirty="0">
              <a:solidFill>
                <a:schemeClr val="tx1"/>
              </a:solidFill>
            </a:endParaRPr>
          </a:p>
        </p:txBody>
      </p:sp>
      <p:sp>
        <p:nvSpPr>
          <p:cNvPr id="9" name="Footer Placeholder 2"/>
          <p:cNvSpPr>
            <a:spLocks noGrp="1"/>
          </p:cNvSpPr>
          <p:nvPr>
            <p:ph type="ftr" sz="quarter" idx="11"/>
          </p:nvPr>
        </p:nvSpPr>
        <p:spPr>
          <a:xfrm>
            <a:off x="1835150" y="6597351"/>
            <a:ext cx="5824538" cy="240011"/>
          </a:xfrm>
        </p:spPr>
        <p:txBody>
          <a:bodyPr/>
          <a:lstStyle>
            <a:lvl1pPr>
              <a:defRPr sz="1000"/>
            </a:lvl1pPr>
          </a:lstStyle>
          <a:p>
            <a:r>
              <a:rPr lang="en-US" smtClean="0"/>
              <a:t>IEC TC57 WG15  Status</a:t>
            </a:r>
            <a:endParaRPr lang="en-GB" dirty="0"/>
          </a:p>
        </p:txBody>
      </p:sp>
      <p:sp>
        <p:nvSpPr>
          <p:cNvPr id="10" name="Slide Number Placeholder 3"/>
          <p:cNvSpPr>
            <a:spLocks noGrp="1"/>
          </p:cNvSpPr>
          <p:nvPr>
            <p:ph type="sldNum" sz="quarter" idx="12"/>
          </p:nvPr>
        </p:nvSpPr>
        <p:spPr>
          <a:xfrm>
            <a:off x="7951788" y="6597351"/>
            <a:ext cx="1012825" cy="200323"/>
          </a:xfrm>
        </p:spPr>
        <p:txBody>
          <a:bodyPr/>
          <a:lstStyle>
            <a:lvl1pPr>
              <a:defRPr sz="1200"/>
            </a:lvl1pPr>
          </a:lstStyle>
          <a:p>
            <a:fld id="{8B4EA431-0E2D-4131-8C9F-CE68AE1444FB}"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F083F55-6ECB-4824-9D81-133539DFBEF2}" type="datetime1">
              <a:rPr lang="en-US" smtClean="0">
                <a:solidFill>
                  <a:schemeClr val="tx1"/>
                </a:solidFill>
              </a:rPr>
              <a:t>3/31/2016</a:t>
            </a:fld>
            <a:endParaRPr lang="en-GB">
              <a:solidFill>
                <a:schemeClr val="tx1"/>
              </a:solidFill>
            </a:endParaRPr>
          </a:p>
        </p:txBody>
      </p:sp>
      <p:sp>
        <p:nvSpPr>
          <p:cNvPr id="5" name="Footer Placeholder 4"/>
          <p:cNvSpPr>
            <a:spLocks noGrp="1"/>
          </p:cNvSpPr>
          <p:nvPr>
            <p:ph type="ftr" sz="quarter" idx="11"/>
          </p:nvPr>
        </p:nvSpPr>
        <p:spPr/>
        <p:txBody>
          <a:bodyPr/>
          <a:lstStyle>
            <a:lvl1pPr>
              <a:defRPr/>
            </a:lvl1pPr>
          </a:lstStyle>
          <a:p>
            <a:r>
              <a:rPr lang="en-US" smtClean="0"/>
              <a:t>IEC TC57 WG15  Status</a:t>
            </a:r>
            <a:endParaRPr lang="en-GB" dirty="0"/>
          </a:p>
        </p:txBody>
      </p:sp>
      <p:sp>
        <p:nvSpPr>
          <p:cNvPr id="6" name="Slide Number Placeholder 5"/>
          <p:cNvSpPr>
            <a:spLocks noGrp="1"/>
          </p:cNvSpPr>
          <p:nvPr>
            <p:ph type="sldNum" sz="quarter" idx="12"/>
          </p:nvPr>
        </p:nvSpPr>
        <p:spPr/>
        <p:txBody>
          <a:bodyPr/>
          <a:lstStyle>
            <a:lvl1pPr>
              <a:defRPr/>
            </a:lvl1pPr>
          </a:lstStyle>
          <a:p>
            <a:fld id="{C58D4E04-FFEC-4590-8729-D89685D83D73}"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5425" y="250825"/>
            <a:ext cx="1955800" cy="6064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04850" y="250825"/>
            <a:ext cx="5718175" cy="6064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1161132-95CE-4FA3-9E90-7EF09F5B71A4}" type="datetime1">
              <a:rPr lang="en-US" smtClean="0">
                <a:solidFill>
                  <a:schemeClr val="tx1"/>
                </a:solidFill>
              </a:rPr>
              <a:t>3/31/2016</a:t>
            </a:fld>
            <a:endParaRPr lang="en-GB">
              <a:solidFill>
                <a:schemeClr val="tx1"/>
              </a:solidFill>
            </a:endParaRPr>
          </a:p>
        </p:txBody>
      </p:sp>
      <p:sp>
        <p:nvSpPr>
          <p:cNvPr id="5" name="Footer Placeholder 4"/>
          <p:cNvSpPr>
            <a:spLocks noGrp="1"/>
          </p:cNvSpPr>
          <p:nvPr>
            <p:ph type="ftr" sz="quarter" idx="11"/>
          </p:nvPr>
        </p:nvSpPr>
        <p:spPr/>
        <p:txBody>
          <a:bodyPr/>
          <a:lstStyle>
            <a:lvl1pPr>
              <a:defRPr/>
            </a:lvl1pPr>
          </a:lstStyle>
          <a:p>
            <a:r>
              <a:rPr lang="en-US" smtClean="0"/>
              <a:t>IEC TC57 WG15  Status</a:t>
            </a:r>
            <a:endParaRPr lang="en-GB" dirty="0"/>
          </a:p>
        </p:txBody>
      </p:sp>
      <p:sp>
        <p:nvSpPr>
          <p:cNvPr id="6" name="Slide Number Placeholder 5"/>
          <p:cNvSpPr>
            <a:spLocks noGrp="1"/>
          </p:cNvSpPr>
          <p:nvPr>
            <p:ph type="sldNum" sz="quarter" idx="12"/>
          </p:nvPr>
        </p:nvSpPr>
        <p:spPr/>
        <p:txBody>
          <a:bodyPr/>
          <a:lstStyle>
            <a:lvl1pPr>
              <a:defRPr/>
            </a:lvl1pPr>
          </a:lstStyle>
          <a:p>
            <a:fld id="{4E04AA74-6CE6-46C3-B1CB-0DBFE64D38D1}"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2988" y="250825"/>
            <a:ext cx="7488237" cy="6477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04850" y="1690688"/>
            <a:ext cx="7773988" cy="4624387"/>
          </a:xfrm>
        </p:spPr>
        <p:txBody>
          <a:bodyPr/>
          <a:lstStyle/>
          <a:p>
            <a:r>
              <a:rPr lang="en-US" dirty="0" smtClean="0"/>
              <a:t>Click icon to add table</a:t>
            </a:r>
            <a:endParaRPr lang="en-US" dirty="0"/>
          </a:p>
        </p:txBody>
      </p:sp>
      <p:sp>
        <p:nvSpPr>
          <p:cNvPr id="7" name="AutoShape 12"/>
          <p:cNvSpPr>
            <a:spLocks noChangeAspect="1" noChangeArrowheads="1" noTextEdit="1"/>
          </p:cNvSpPr>
          <p:nvPr userDrawn="1"/>
        </p:nvSpPr>
        <p:spPr bwMode="auto">
          <a:xfrm>
            <a:off x="114300" y="179388"/>
            <a:ext cx="8456613" cy="3152775"/>
          </a:xfrm>
          <a:prstGeom prst="rect">
            <a:avLst/>
          </a:prstGeom>
          <a:noFill/>
          <a:ln w="9525">
            <a:noFill/>
            <a:miter lim="800000"/>
            <a:headEnd/>
            <a:tailEnd/>
          </a:ln>
        </p:spPr>
        <p:txBody>
          <a:bodyPr/>
          <a:lstStyle/>
          <a:p>
            <a:pPr>
              <a:defRPr/>
            </a:pPr>
            <a:endParaRPr lang="en-US">
              <a:ea typeface="+mn-ea"/>
            </a:endParaRPr>
          </a:p>
        </p:txBody>
      </p:sp>
      <p:sp>
        <p:nvSpPr>
          <p:cNvPr id="8" name="Date Placeholder 1"/>
          <p:cNvSpPr>
            <a:spLocks noGrp="1"/>
          </p:cNvSpPr>
          <p:nvPr>
            <p:ph type="dt" sz="half" idx="10"/>
          </p:nvPr>
        </p:nvSpPr>
        <p:spPr>
          <a:xfrm>
            <a:off x="250825" y="6597351"/>
            <a:ext cx="1165225" cy="240011"/>
          </a:xfrm>
        </p:spPr>
        <p:txBody>
          <a:bodyPr/>
          <a:lstStyle>
            <a:lvl1pPr>
              <a:defRPr sz="1000"/>
            </a:lvl1pPr>
          </a:lstStyle>
          <a:p>
            <a:fld id="{B9AE975C-C5F3-4B53-92B3-4BEAF7637B76}" type="datetime1">
              <a:rPr lang="en-US" smtClean="0">
                <a:solidFill>
                  <a:schemeClr val="tx1"/>
                </a:solidFill>
              </a:rPr>
              <a:t>3/31/2016</a:t>
            </a:fld>
            <a:endParaRPr lang="en-GB" dirty="0">
              <a:solidFill>
                <a:schemeClr val="tx1"/>
              </a:solidFill>
            </a:endParaRPr>
          </a:p>
        </p:txBody>
      </p:sp>
      <p:sp>
        <p:nvSpPr>
          <p:cNvPr id="9" name="Footer Placeholder 2"/>
          <p:cNvSpPr>
            <a:spLocks noGrp="1"/>
          </p:cNvSpPr>
          <p:nvPr>
            <p:ph type="ftr" sz="quarter" idx="11"/>
          </p:nvPr>
        </p:nvSpPr>
        <p:spPr>
          <a:xfrm>
            <a:off x="1835150" y="6597351"/>
            <a:ext cx="5824538" cy="240011"/>
          </a:xfrm>
        </p:spPr>
        <p:txBody>
          <a:bodyPr/>
          <a:lstStyle>
            <a:lvl1pPr>
              <a:defRPr sz="1000"/>
            </a:lvl1pPr>
          </a:lstStyle>
          <a:p>
            <a:r>
              <a:rPr lang="en-US" smtClean="0"/>
              <a:t>IEC TC57 WG15  Status</a:t>
            </a:r>
            <a:endParaRPr lang="en-GB" dirty="0"/>
          </a:p>
        </p:txBody>
      </p:sp>
      <p:sp>
        <p:nvSpPr>
          <p:cNvPr id="10" name="Slide Number Placeholder 3"/>
          <p:cNvSpPr>
            <a:spLocks noGrp="1"/>
          </p:cNvSpPr>
          <p:nvPr>
            <p:ph type="sldNum" sz="quarter" idx="12"/>
          </p:nvPr>
        </p:nvSpPr>
        <p:spPr>
          <a:xfrm>
            <a:off x="7951788" y="6597351"/>
            <a:ext cx="1012825" cy="200323"/>
          </a:xfrm>
        </p:spPr>
        <p:txBody>
          <a:bodyPr/>
          <a:lstStyle>
            <a:lvl1pPr>
              <a:defRPr sz="1200">
                <a:solidFill>
                  <a:schemeClr val="tx1"/>
                </a:solidFill>
                <a:latin typeface="Arial" pitchFamily="34" charset="0"/>
                <a:cs typeface="Arial" pitchFamily="34" charset="0"/>
              </a:defRPr>
            </a:lvl1pPr>
          </a:lstStyle>
          <a:p>
            <a:fld id="{8B4EA431-0E2D-4131-8C9F-CE68AE1444FB}"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11321" name="Object 25"/>
          <p:cNvGraphicFramePr>
            <a:graphicFrameLocks/>
          </p:cNvGraphicFramePr>
          <p:nvPr/>
        </p:nvGraphicFramePr>
        <p:xfrm>
          <a:off x="0" y="0"/>
          <a:ext cx="9140825" cy="1150938"/>
        </p:xfrm>
        <a:graphic>
          <a:graphicData uri="http://schemas.openxmlformats.org/presentationml/2006/ole">
            <mc:AlternateContent xmlns:mc="http://schemas.openxmlformats.org/markup-compatibility/2006">
              <mc:Choice xmlns:v="urn:schemas-microsoft-com:vml" Requires="v">
                <p:oleObj spid="_x0000_s1165" name="Photo Editor Photo" r:id="rId15" imgW="16704762" imgH="11809524" progId="MSPhotoEd.3">
                  <p:embed/>
                </p:oleObj>
              </mc:Choice>
              <mc:Fallback>
                <p:oleObj name="Photo Editor Photo" r:id="rId15" imgW="16704762" imgH="11809524" progId="MSPhotoEd.3">
                  <p:embed/>
                  <p:pic>
                    <p:nvPicPr>
                      <p:cNvPr id="0" name="Picture 21"/>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0825" cy="115093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11299" name="Rectangle 3"/>
          <p:cNvSpPr>
            <a:spLocks noGrp="1" noChangeArrowheads="1"/>
          </p:cNvSpPr>
          <p:nvPr>
            <p:ph type="body" idx="1"/>
          </p:nvPr>
        </p:nvSpPr>
        <p:spPr bwMode="auto">
          <a:xfrm>
            <a:off x="704850" y="1690688"/>
            <a:ext cx="7773988" cy="46243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smtClean="0"/>
              <a:t>Text level 1</a:t>
            </a:r>
          </a:p>
          <a:p>
            <a:pPr lvl="1"/>
            <a:r>
              <a:rPr lang="en-GB" smtClean="0"/>
              <a:t>Text level 2</a:t>
            </a:r>
          </a:p>
          <a:p>
            <a:pPr lvl="2"/>
            <a:r>
              <a:rPr lang="en-GB" smtClean="0"/>
              <a:t>Text level 3</a:t>
            </a:r>
          </a:p>
        </p:txBody>
      </p:sp>
      <p:sp>
        <p:nvSpPr>
          <p:cNvPr id="311300" name="Rectangle 4"/>
          <p:cNvSpPr>
            <a:spLocks noGrp="1" noChangeArrowheads="1"/>
          </p:cNvSpPr>
          <p:nvPr>
            <p:ph type="dt" sz="half" idx="2"/>
          </p:nvPr>
        </p:nvSpPr>
        <p:spPr bwMode="auto">
          <a:xfrm>
            <a:off x="250825" y="6469063"/>
            <a:ext cx="1165225" cy="368300"/>
          </a:xfrm>
          <a:prstGeom prst="rect">
            <a:avLst/>
          </a:prstGeom>
          <a:noFill/>
          <a:ln w="9525">
            <a:noFill/>
            <a:miter lim="800000"/>
            <a:headEnd/>
            <a:tailEnd/>
          </a:ln>
          <a:effectLst/>
        </p:spPr>
        <p:txBody>
          <a:bodyPr vert="horz" wrap="square" lIns="91429" tIns="45715" rIns="91429" bIns="45715" numCol="1" anchor="ctr" anchorCtr="0" compatLnSpc="1">
            <a:prstTxWarp prst="textNoShape">
              <a:avLst/>
            </a:prstTxWarp>
          </a:bodyPr>
          <a:lstStyle>
            <a:lvl1pPr eaLnBrk="0" hangingPunct="0">
              <a:defRPr sz="1200" b="0">
                <a:solidFill>
                  <a:srgbClr val="626262"/>
                </a:solidFill>
              </a:defRPr>
            </a:lvl1pPr>
          </a:lstStyle>
          <a:p>
            <a:fld id="{8BE32956-35BD-4D43-BA0B-BA52BEA8F409}" type="datetime1">
              <a:rPr lang="en-US" smtClean="0">
                <a:solidFill>
                  <a:schemeClr val="tx1"/>
                </a:solidFill>
              </a:rPr>
              <a:t>3/31/2016</a:t>
            </a:fld>
            <a:endParaRPr lang="en-GB">
              <a:solidFill>
                <a:schemeClr val="tx1"/>
              </a:solidFill>
            </a:endParaRPr>
          </a:p>
        </p:txBody>
      </p:sp>
      <p:sp>
        <p:nvSpPr>
          <p:cNvPr id="311301" name="Rectangle 5"/>
          <p:cNvSpPr>
            <a:spLocks noGrp="1" noChangeArrowheads="1"/>
          </p:cNvSpPr>
          <p:nvPr>
            <p:ph type="ftr" sz="quarter" idx="3"/>
          </p:nvPr>
        </p:nvSpPr>
        <p:spPr bwMode="auto">
          <a:xfrm>
            <a:off x="1835150" y="6469063"/>
            <a:ext cx="5824538" cy="368300"/>
          </a:xfrm>
          <a:prstGeom prst="rect">
            <a:avLst/>
          </a:prstGeom>
          <a:noFill/>
          <a:ln w="9525">
            <a:noFill/>
            <a:miter lim="800000"/>
            <a:headEnd/>
            <a:tailEnd/>
          </a:ln>
          <a:effectLst/>
        </p:spPr>
        <p:txBody>
          <a:bodyPr vert="horz" wrap="square" lIns="91429" tIns="45715" rIns="91429" bIns="45715" numCol="1" anchor="ctr" anchorCtr="0" compatLnSpc="1">
            <a:prstTxWarp prst="textNoShape">
              <a:avLst/>
            </a:prstTxWarp>
          </a:bodyPr>
          <a:lstStyle>
            <a:lvl1pPr algn="ctr" eaLnBrk="0" hangingPunct="0">
              <a:defRPr sz="1200" b="0">
                <a:solidFill>
                  <a:schemeClr val="tx1"/>
                </a:solidFill>
              </a:defRPr>
            </a:lvl1pPr>
          </a:lstStyle>
          <a:p>
            <a:r>
              <a:rPr lang="en-US" smtClean="0"/>
              <a:t>IEC TC57 WG15  Status</a:t>
            </a:r>
            <a:endParaRPr lang="en-GB" dirty="0"/>
          </a:p>
        </p:txBody>
      </p:sp>
      <p:sp>
        <p:nvSpPr>
          <p:cNvPr id="311302" name="Rectangle 6"/>
          <p:cNvSpPr>
            <a:spLocks noGrp="1" noChangeArrowheads="1"/>
          </p:cNvSpPr>
          <p:nvPr>
            <p:ph type="sldNum" sz="quarter" idx="4"/>
          </p:nvPr>
        </p:nvSpPr>
        <p:spPr bwMode="auto">
          <a:xfrm>
            <a:off x="7951788" y="6443663"/>
            <a:ext cx="1012825" cy="3540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0" hangingPunct="0">
              <a:defRPr sz="2000">
                <a:solidFill>
                  <a:srgbClr val="9C9D9F"/>
                </a:solidFill>
              </a:defRPr>
            </a:lvl1pPr>
          </a:lstStyle>
          <a:p>
            <a:fld id="{6F21EA9D-6199-4EFC-B368-62762CA19C22}" type="slidenum">
              <a:rPr lang="en-GB"/>
              <a:pPr/>
              <a:t>‹#›</a:t>
            </a:fld>
            <a:endParaRPr lang="en-GB"/>
          </a:p>
        </p:txBody>
      </p:sp>
      <p:sp>
        <p:nvSpPr>
          <p:cNvPr id="311319" name="Rectangle 23"/>
          <p:cNvSpPr>
            <a:spLocks noGrp="1" noChangeArrowheads="1"/>
          </p:cNvSpPr>
          <p:nvPr>
            <p:ph type="title"/>
          </p:nvPr>
        </p:nvSpPr>
        <p:spPr bwMode="auto">
          <a:xfrm>
            <a:off x="1042988" y="250825"/>
            <a:ext cx="7488237" cy="647700"/>
          </a:xfrm>
          <a:prstGeom prst="rect">
            <a:avLst/>
          </a:prstGeom>
          <a:noFill/>
          <a:ln w="9525">
            <a:noFill/>
            <a:miter lim="800000"/>
            <a:headEnd/>
            <a:tailEnd/>
          </a:ln>
          <a:effectLst/>
        </p:spPr>
        <p:txBody>
          <a:bodyPr vert="horz" wrap="square" lIns="91429" tIns="45715" rIns="91429" bIns="45715" numCol="1" anchor="ctr" anchorCtr="0" compatLnSpc="1">
            <a:prstTxWarp prst="textNoShape">
              <a:avLst/>
            </a:prstTxWarp>
          </a:bodyPr>
          <a:lstStyle/>
          <a:p>
            <a:pPr lvl="0"/>
            <a:r>
              <a:rPr lang="en-GB" smtClean="0"/>
              <a:t>ADD TITLE</a:t>
            </a:r>
          </a:p>
        </p:txBody>
      </p:sp>
      <p:pic>
        <p:nvPicPr>
          <p:cNvPr id="311320" name="Picture 24" descr="IEC logo RVB"/>
          <p:cNvPicPr>
            <a:picLocks noChangeAspect="1" noChangeArrowheads="1"/>
          </p:cNvPicPr>
          <p:nvPr/>
        </p:nvPicPr>
        <p:blipFill>
          <a:blip r:embed="rId17" cstate="print"/>
          <a:srcRect/>
          <a:stretch>
            <a:fillRect/>
          </a:stretch>
        </p:blipFill>
        <p:spPr bwMode="auto">
          <a:xfrm>
            <a:off x="250825" y="250825"/>
            <a:ext cx="649288" cy="649288"/>
          </a:xfrm>
          <a:prstGeom prst="rect">
            <a:avLst/>
          </a:prstGeom>
          <a:noFill/>
        </p:spPr>
      </p:pic>
      <p:sp>
        <p:nvSpPr>
          <p:cNvPr id="9" name="AutoShape 12"/>
          <p:cNvSpPr>
            <a:spLocks noChangeAspect="1" noChangeArrowheads="1" noTextEdit="1"/>
          </p:cNvSpPr>
          <p:nvPr userDrawn="1"/>
        </p:nvSpPr>
        <p:spPr bwMode="auto">
          <a:xfrm>
            <a:off x="114300" y="179388"/>
            <a:ext cx="8456613" cy="3152775"/>
          </a:xfrm>
          <a:prstGeom prst="rect">
            <a:avLst/>
          </a:prstGeom>
          <a:noFill/>
          <a:ln w="9525">
            <a:noFill/>
            <a:miter lim="800000"/>
            <a:headEnd/>
            <a:tailEnd/>
          </a:ln>
        </p:spPr>
        <p:txBody>
          <a:bodyPr/>
          <a:lstStyle/>
          <a:p>
            <a:pPr>
              <a:defRPr/>
            </a:pPr>
            <a:endParaRPr lang="en-US">
              <a:ea typeface="+mn-ea"/>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hf hdr="0"/>
  <p:txStyles>
    <p:titleStyle>
      <a:lvl1pPr algn="l" rtl="0" eaLnBrk="1" fontAlgn="base" hangingPunct="1">
        <a:spcBef>
          <a:spcPct val="0"/>
        </a:spcBef>
        <a:spcAft>
          <a:spcPct val="0"/>
        </a:spcAft>
        <a:defRPr sz="2800" b="1">
          <a:solidFill>
            <a:srgbClr val="58585A"/>
          </a:solidFill>
          <a:latin typeface="+mj-lt"/>
          <a:ea typeface="+mj-ea"/>
          <a:cs typeface="+mj-cs"/>
        </a:defRPr>
      </a:lvl1pPr>
      <a:lvl2pPr algn="l" rtl="0" eaLnBrk="1" fontAlgn="base" hangingPunct="1">
        <a:spcBef>
          <a:spcPct val="0"/>
        </a:spcBef>
        <a:spcAft>
          <a:spcPct val="0"/>
        </a:spcAft>
        <a:defRPr sz="2800" b="1">
          <a:solidFill>
            <a:srgbClr val="58585A"/>
          </a:solidFill>
          <a:latin typeface="Arial" charset="0"/>
          <a:ea typeface="Osaka" pitchFamily="-92" charset="-128"/>
        </a:defRPr>
      </a:lvl2pPr>
      <a:lvl3pPr algn="l" rtl="0" eaLnBrk="1" fontAlgn="base" hangingPunct="1">
        <a:spcBef>
          <a:spcPct val="0"/>
        </a:spcBef>
        <a:spcAft>
          <a:spcPct val="0"/>
        </a:spcAft>
        <a:defRPr sz="2800" b="1">
          <a:solidFill>
            <a:srgbClr val="58585A"/>
          </a:solidFill>
          <a:latin typeface="Arial" charset="0"/>
          <a:ea typeface="Osaka" pitchFamily="-92" charset="-128"/>
        </a:defRPr>
      </a:lvl3pPr>
      <a:lvl4pPr algn="l" rtl="0" eaLnBrk="1" fontAlgn="base" hangingPunct="1">
        <a:spcBef>
          <a:spcPct val="0"/>
        </a:spcBef>
        <a:spcAft>
          <a:spcPct val="0"/>
        </a:spcAft>
        <a:defRPr sz="2800" b="1">
          <a:solidFill>
            <a:srgbClr val="58585A"/>
          </a:solidFill>
          <a:latin typeface="Arial" charset="0"/>
          <a:ea typeface="Osaka" pitchFamily="-92" charset="-128"/>
        </a:defRPr>
      </a:lvl4pPr>
      <a:lvl5pPr algn="l" rtl="0" eaLnBrk="1" fontAlgn="base" hangingPunct="1">
        <a:spcBef>
          <a:spcPct val="0"/>
        </a:spcBef>
        <a:spcAft>
          <a:spcPct val="0"/>
        </a:spcAft>
        <a:defRPr sz="2800" b="1">
          <a:solidFill>
            <a:srgbClr val="58585A"/>
          </a:solidFill>
          <a:latin typeface="Arial" charset="0"/>
          <a:ea typeface="Osaka" pitchFamily="-92" charset="-128"/>
        </a:defRPr>
      </a:lvl5pPr>
      <a:lvl6pPr marL="457200" algn="l" rtl="0" eaLnBrk="1" fontAlgn="base" hangingPunct="1">
        <a:spcBef>
          <a:spcPct val="0"/>
        </a:spcBef>
        <a:spcAft>
          <a:spcPct val="0"/>
        </a:spcAft>
        <a:defRPr sz="2800" b="1">
          <a:solidFill>
            <a:srgbClr val="58585A"/>
          </a:solidFill>
          <a:latin typeface="Arial" charset="0"/>
          <a:ea typeface="Osaka" pitchFamily="-92" charset="-128"/>
        </a:defRPr>
      </a:lvl6pPr>
      <a:lvl7pPr marL="914400" algn="l" rtl="0" eaLnBrk="1" fontAlgn="base" hangingPunct="1">
        <a:spcBef>
          <a:spcPct val="0"/>
        </a:spcBef>
        <a:spcAft>
          <a:spcPct val="0"/>
        </a:spcAft>
        <a:defRPr sz="2800" b="1">
          <a:solidFill>
            <a:srgbClr val="58585A"/>
          </a:solidFill>
          <a:latin typeface="Arial" charset="0"/>
          <a:ea typeface="Osaka" pitchFamily="-92" charset="-128"/>
        </a:defRPr>
      </a:lvl7pPr>
      <a:lvl8pPr marL="1371600" algn="l" rtl="0" eaLnBrk="1" fontAlgn="base" hangingPunct="1">
        <a:spcBef>
          <a:spcPct val="0"/>
        </a:spcBef>
        <a:spcAft>
          <a:spcPct val="0"/>
        </a:spcAft>
        <a:defRPr sz="2800" b="1">
          <a:solidFill>
            <a:srgbClr val="58585A"/>
          </a:solidFill>
          <a:latin typeface="Arial" charset="0"/>
          <a:ea typeface="Osaka" pitchFamily="-92" charset="-128"/>
        </a:defRPr>
      </a:lvl8pPr>
      <a:lvl9pPr marL="1828800" algn="l" rtl="0" eaLnBrk="1" fontAlgn="base" hangingPunct="1">
        <a:spcBef>
          <a:spcPct val="0"/>
        </a:spcBef>
        <a:spcAft>
          <a:spcPct val="0"/>
        </a:spcAft>
        <a:defRPr sz="2800" b="1">
          <a:solidFill>
            <a:srgbClr val="58585A"/>
          </a:solidFill>
          <a:latin typeface="Arial" charset="0"/>
          <a:ea typeface="Osaka" pitchFamily="-92" charset="-128"/>
        </a:defRPr>
      </a:lvl9pPr>
    </p:titleStyle>
    <p:bodyStyle>
      <a:lvl1pPr marL="442913" indent="-442913" algn="l" defTabSz="179388" rtl="0" eaLnBrk="1" fontAlgn="ctr" hangingPunct="1">
        <a:spcBef>
          <a:spcPct val="50000"/>
        </a:spcBef>
        <a:spcAft>
          <a:spcPct val="0"/>
        </a:spcAft>
        <a:buClr>
          <a:srgbClr val="58585A"/>
        </a:buClr>
        <a:buSzPct val="150000"/>
        <a:buFont typeface="Wingdings" pitchFamily="2" charset="2"/>
        <a:buChar char="§"/>
        <a:defRPr sz="2800" b="1">
          <a:solidFill>
            <a:srgbClr val="58585A"/>
          </a:solidFill>
          <a:latin typeface="+mn-lt"/>
          <a:ea typeface="+mn-ea"/>
          <a:cs typeface="+mn-cs"/>
        </a:defRPr>
      </a:lvl1pPr>
      <a:lvl2pPr marL="987425" indent="-365125" algn="l" defTabSz="179388" rtl="0" eaLnBrk="1" fontAlgn="ctr" hangingPunct="1">
        <a:spcBef>
          <a:spcPct val="50000"/>
        </a:spcBef>
        <a:spcAft>
          <a:spcPct val="0"/>
        </a:spcAft>
        <a:buClr>
          <a:srgbClr val="58585A"/>
        </a:buClr>
        <a:buSzPct val="150000"/>
        <a:buFont typeface="Wingdings" pitchFamily="2" charset="2"/>
        <a:buChar char="§"/>
        <a:defRPr sz="2400" b="1">
          <a:solidFill>
            <a:srgbClr val="58585A"/>
          </a:solidFill>
          <a:latin typeface="+mn-lt"/>
          <a:ea typeface="+mn-ea"/>
        </a:defRPr>
      </a:lvl2pPr>
      <a:lvl3pPr marL="1611313" indent="-354013" algn="l" defTabSz="179388" rtl="0" eaLnBrk="1" fontAlgn="ctr" hangingPunct="1">
        <a:spcBef>
          <a:spcPct val="50000"/>
        </a:spcBef>
        <a:spcAft>
          <a:spcPct val="0"/>
        </a:spcAft>
        <a:buClr>
          <a:srgbClr val="58585A"/>
        </a:buClr>
        <a:buSzPct val="150000"/>
        <a:buFont typeface="Wingdings" pitchFamily="2" charset="2"/>
        <a:buChar char="§"/>
        <a:defRPr sz="2000" b="1">
          <a:solidFill>
            <a:srgbClr val="58585A"/>
          </a:solidFill>
          <a:latin typeface="+mn-lt"/>
          <a:ea typeface="+mn-ea"/>
        </a:defRPr>
      </a:lvl3pPr>
      <a:lvl4pPr marL="3162300" indent="-228600" algn="l" defTabSz="179388" rtl="0" eaLnBrk="1" fontAlgn="base" hangingPunct="1">
        <a:spcBef>
          <a:spcPct val="20000"/>
        </a:spcBef>
        <a:spcAft>
          <a:spcPct val="0"/>
        </a:spcAft>
        <a:buClr>
          <a:srgbClr val="5A5A5A"/>
        </a:buClr>
        <a:buSzPct val="75000"/>
        <a:buFont typeface="Wingdings" pitchFamily="2" charset="2"/>
        <a:buChar char="§"/>
        <a:defRPr sz="1500" b="1">
          <a:solidFill>
            <a:srgbClr val="58585A"/>
          </a:solidFill>
          <a:latin typeface="+mn-lt"/>
          <a:ea typeface="+mn-ea"/>
        </a:defRPr>
      </a:lvl4pPr>
      <a:lvl5pPr marL="3570288" indent="-228600" algn="l" defTabSz="179388" rtl="0" eaLnBrk="1" fontAlgn="base" hangingPunct="1">
        <a:spcBef>
          <a:spcPct val="20000"/>
        </a:spcBef>
        <a:spcAft>
          <a:spcPct val="0"/>
        </a:spcAft>
        <a:buClr>
          <a:srgbClr val="5A5A5A"/>
        </a:buClr>
        <a:buSzPct val="50000"/>
        <a:buFont typeface="Wingdings" pitchFamily="2" charset="2"/>
        <a:buChar char="§"/>
        <a:defRPr sz="1300" b="1">
          <a:solidFill>
            <a:srgbClr val="58585A"/>
          </a:solidFill>
          <a:latin typeface="+mn-lt"/>
          <a:ea typeface="+mn-ea"/>
        </a:defRPr>
      </a:lvl5pPr>
      <a:lvl6pPr marL="4027488" indent="-228600" algn="l" defTabSz="179388" rtl="0" eaLnBrk="1" fontAlgn="base" hangingPunct="1">
        <a:spcBef>
          <a:spcPct val="20000"/>
        </a:spcBef>
        <a:spcAft>
          <a:spcPct val="0"/>
        </a:spcAft>
        <a:buClr>
          <a:srgbClr val="5A5A5A"/>
        </a:buClr>
        <a:buSzPct val="50000"/>
        <a:buFont typeface="Wingdings" pitchFamily="2" charset="2"/>
        <a:buChar char="§"/>
        <a:defRPr sz="1300" b="1">
          <a:solidFill>
            <a:srgbClr val="58585A"/>
          </a:solidFill>
          <a:latin typeface="+mn-lt"/>
          <a:ea typeface="+mn-ea"/>
        </a:defRPr>
      </a:lvl6pPr>
      <a:lvl7pPr marL="4484688" indent="-228600" algn="l" defTabSz="179388" rtl="0" eaLnBrk="1" fontAlgn="base" hangingPunct="1">
        <a:spcBef>
          <a:spcPct val="20000"/>
        </a:spcBef>
        <a:spcAft>
          <a:spcPct val="0"/>
        </a:spcAft>
        <a:buClr>
          <a:srgbClr val="5A5A5A"/>
        </a:buClr>
        <a:buSzPct val="50000"/>
        <a:buFont typeface="Wingdings" pitchFamily="2" charset="2"/>
        <a:buChar char="§"/>
        <a:defRPr sz="1300" b="1">
          <a:solidFill>
            <a:srgbClr val="58585A"/>
          </a:solidFill>
          <a:latin typeface="+mn-lt"/>
          <a:ea typeface="+mn-ea"/>
        </a:defRPr>
      </a:lvl7pPr>
      <a:lvl8pPr marL="4941888" indent="-228600" algn="l" defTabSz="179388" rtl="0" eaLnBrk="1" fontAlgn="base" hangingPunct="1">
        <a:spcBef>
          <a:spcPct val="20000"/>
        </a:spcBef>
        <a:spcAft>
          <a:spcPct val="0"/>
        </a:spcAft>
        <a:buClr>
          <a:srgbClr val="5A5A5A"/>
        </a:buClr>
        <a:buSzPct val="50000"/>
        <a:buFont typeface="Wingdings" pitchFamily="2" charset="2"/>
        <a:buChar char="§"/>
        <a:defRPr sz="1300" b="1">
          <a:solidFill>
            <a:srgbClr val="58585A"/>
          </a:solidFill>
          <a:latin typeface="+mn-lt"/>
          <a:ea typeface="+mn-ea"/>
        </a:defRPr>
      </a:lvl8pPr>
      <a:lvl9pPr marL="5399088" indent="-228600" algn="l" defTabSz="179388" rtl="0" eaLnBrk="1" fontAlgn="base" hangingPunct="1">
        <a:spcBef>
          <a:spcPct val="20000"/>
        </a:spcBef>
        <a:spcAft>
          <a:spcPct val="0"/>
        </a:spcAft>
        <a:buClr>
          <a:srgbClr val="5A5A5A"/>
        </a:buClr>
        <a:buSzPct val="50000"/>
        <a:buFont typeface="Wingdings" pitchFamily="2" charset="2"/>
        <a:buChar char="§"/>
        <a:defRPr sz="1300" b="1">
          <a:solidFill>
            <a:srgbClr val="58585A"/>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iectc57.ucaiug.org/wg15public/default.aspx"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827584" y="1772816"/>
            <a:ext cx="8066087" cy="1727200"/>
          </a:xfrm>
        </p:spPr>
        <p:txBody>
          <a:bodyPr/>
          <a:lstStyle/>
          <a:p>
            <a:pPr algn="ctr"/>
            <a:r>
              <a:rPr lang="en-US" sz="2400" dirty="0" smtClean="0"/>
              <a:t>IEC TC57 WG15 – </a:t>
            </a:r>
            <a:r>
              <a:rPr lang="en-GB" sz="2400" dirty="0" smtClean="0"/>
              <a:t>Data and Communication Security </a:t>
            </a:r>
            <a:r>
              <a:rPr lang="en-US" sz="2400" dirty="0" smtClean="0"/>
              <a:t/>
            </a:r>
            <a:br>
              <a:rPr lang="en-US" sz="2400" dirty="0" smtClean="0"/>
            </a:br>
            <a:r>
              <a:rPr lang="en-US" sz="2400" dirty="0" smtClean="0"/>
              <a:t>Status &amp; Roadmap</a:t>
            </a:r>
            <a:br>
              <a:rPr lang="en-US" sz="2400" dirty="0" smtClean="0"/>
            </a:br>
            <a:r>
              <a:rPr lang="en-US" sz="2600" dirty="0" smtClean="0"/>
              <a:t/>
            </a:r>
            <a:br>
              <a:rPr lang="en-US" sz="2600" dirty="0" smtClean="0"/>
            </a:br>
            <a:r>
              <a:rPr lang="en-US" sz="2600" dirty="0" smtClean="0"/>
              <a:t>March</a:t>
            </a:r>
            <a:r>
              <a:rPr lang="en-US" sz="2400" dirty="0" smtClean="0"/>
              <a:t>, </a:t>
            </a:r>
            <a:r>
              <a:rPr lang="en-US" sz="2400" dirty="0" smtClean="0"/>
              <a:t>2016</a:t>
            </a:r>
            <a:endParaRPr lang="en-US" sz="2600" dirty="0" smtClean="0"/>
          </a:p>
        </p:txBody>
      </p:sp>
      <p:sp>
        <p:nvSpPr>
          <p:cNvPr id="22531" name="Rectangle 3"/>
          <p:cNvSpPr>
            <a:spLocks noGrp="1" noChangeArrowheads="1"/>
          </p:cNvSpPr>
          <p:nvPr>
            <p:ph type="subTitle" sz="quarter" idx="1"/>
          </p:nvPr>
        </p:nvSpPr>
        <p:spPr>
          <a:xfrm>
            <a:off x="4643438" y="4221163"/>
            <a:ext cx="4249737" cy="2303462"/>
          </a:xfrm>
        </p:spPr>
        <p:txBody>
          <a:bodyPr/>
          <a:lstStyle/>
          <a:p>
            <a:pPr algn="ctr" eaLnBrk="1" hangingPunct="1"/>
            <a:r>
              <a:rPr lang="en-US" sz="2800" dirty="0" smtClean="0">
                <a:solidFill>
                  <a:srgbClr val="000099"/>
                </a:solidFill>
              </a:rPr>
              <a:t>Frances Cleveland</a:t>
            </a:r>
          </a:p>
          <a:p>
            <a:pPr algn="ctr" eaLnBrk="1" hangingPunct="1"/>
            <a:r>
              <a:rPr lang="en-US" sz="2800" dirty="0" smtClean="0">
                <a:solidFill>
                  <a:srgbClr val="000099"/>
                </a:solidFill>
              </a:rPr>
              <a:t>Convenor WG15</a:t>
            </a:r>
          </a:p>
          <a:p>
            <a:pPr algn="ctr" eaLnBrk="1" hangingPunct="1"/>
            <a:endParaRPr lang="en-US" sz="2800" i="1" dirty="0" smtClean="0">
              <a:solidFill>
                <a:srgbClr val="00009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Topics</a:t>
            </a:r>
          </a:p>
        </p:txBody>
      </p:sp>
      <p:sp>
        <p:nvSpPr>
          <p:cNvPr id="23555" name="Rectangle 3"/>
          <p:cNvSpPr>
            <a:spLocks noGrp="1" noChangeArrowheads="1"/>
          </p:cNvSpPr>
          <p:nvPr>
            <p:ph idx="1"/>
          </p:nvPr>
        </p:nvSpPr>
        <p:spPr/>
        <p:txBody>
          <a:bodyPr/>
          <a:lstStyle/>
          <a:p>
            <a:pPr eaLnBrk="1" hangingPunct="1"/>
            <a:r>
              <a:rPr lang="en-US" dirty="0" smtClean="0"/>
              <a:t>Mission and Scope of WG15</a:t>
            </a:r>
          </a:p>
          <a:p>
            <a:pPr eaLnBrk="1" hangingPunct="1"/>
            <a:r>
              <a:rPr lang="en-US" dirty="0" smtClean="0"/>
              <a:t>Members</a:t>
            </a:r>
          </a:p>
          <a:p>
            <a:pPr eaLnBrk="1" hangingPunct="1"/>
            <a:r>
              <a:rPr lang="en-US" dirty="0" smtClean="0"/>
              <a:t>Accomplishments</a:t>
            </a:r>
          </a:p>
          <a:p>
            <a:pPr eaLnBrk="1" hangingPunct="1"/>
            <a:r>
              <a:rPr lang="en-US" dirty="0" smtClean="0"/>
              <a:t>Current and new work</a:t>
            </a:r>
          </a:p>
          <a:p>
            <a:pPr eaLnBrk="1" hangingPunct="1"/>
            <a:r>
              <a:rPr lang="en-US" dirty="0" smtClean="0"/>
              <a:t>Roadmap</a:t>
            </a:r>
          </a:p>
          <a:p>
            <a:pPr eaLnBrk="1" hangingPunct="1"/>
            <a:r>
              <a:rPr lang="en-US" dirty="0" smtClean="0"/>
              <a:t>Issues</a:t>
            </a:r>
          </a:p>
        </p:txBody>
      </p:sp>
      <p:sp>
        <p:nvSpPr>
          <p:cNvPr id="6" name="Date Placeholder 5"/>
          <p:cNvSpPr>
            <a:spLocks noGrp="1"/>
          </p:cNvSpPr>
          <p:nvPr>
            <p:ph type="dt" sz="half" idx="10"/>
          </p:nvPr>
        </p:nvSpPr>
        <p:spPr/>
        <p:txBody>
          <a:bodyPr/>
          <a:lstStyle/>
          <a:p>
            <a:fld id="{CDF5FE6C-5105-4D6A-9B41-B5FCA56EBA92}" type="datetime1">
              <a:rPr lang="en-US" smtClean="0">
                <a:solidFill>
                  <a:schemeClr val="tx1"/>
                </a:solidFill>
              </a:rPr>
              <a:t>3/31/2016</a:t>
            </a:fld>
            <a:endParaRPr lang="en-GB">
              <a:solidFill>
                <a:schemeClr val="tx1"/>
              </a:solidFill>
            </a:endParaRPr>
          </a:p>
        </p:txBody>
      </p:sp>
      <p:sp>
        <p:nvSpPr>
          <p:cNvPr id="5" name="Footer Placeholder 4"/>
          <p:cNvSpPr>
            <a:spLocks noGrp="1"/>
          </p:cNvSpPr>
          <p:nvPr>
            <p:ph type="ftr" sz="quarter" idx="11"/>
          </p:nvPr>
        </p:nvSpPr>
        <p:spPr/>
        <p:txBody>
          <a:bodyPr/>
          <a:lstStyle/>
          <a:p>
            <a:r>
              <a:rPr lang="en-US" smtClean="0"/>
              <a:t>IEC TC57 WG15  Status</a:t>
            </a:r>
            <a:endParaRPr lang="en-GB" dirty="0"/>
          </a:p>
        </p:txBody>
      </p:sp>
      <p:sp>
        <p:nvSpPr>
          <p:cNvPr id="4" name="Slide Number Placeholder 3"/>
          <p:cNvSpPr>
            <a:spLocks noGrp="1"/>
          </p:cNvSpPr>
          <p:nvPr>
            <p:ph type="sldNum" sz="quarter" idx="12"/>
          </p:nvPr>
        </p:nvSpPr>
        <p:spPr/>
        <p:txBody>
          <a:bodyPr/>
          <a:lstStyle/>
          <a:p>
            <a:fld id="{18FB625B-12D8-4BCA-8884-BC658492F0F4}" type="slidenum">
              <a:rPr lang="en-GB" smtClean="0"/>
              <a:pPr/>
              <a:t>2</a:t>
            </a:fld>
            <a:endParaRPr lang="en-GB"/>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Mission and Scope of WG15 on Cybersecurity</a:t>
            </a:r>
          </a:p>
        </p:txBody>
      </p:sp>
      <p:sp>
        <p:nvSpPr>
          <p:cNvPr id="24579" name="Rectangle 3"/>
          <p:cNvSpPr>
            <a:spLocks noGrp="1" noChangeArrowheads="1"/>
          </p:cNvSpPr>
          <p:nvPr>
            <p:ph idx="1"/>
          </p:nvPr>
        </p:nvSpPr>
        <p:spPr/>
        <p:txBody>
          <a:bodyPr/>
          <a:lstStyle/>
          <a:p>
            <a:pPr marL="288925" indent="-288925" eaLnBrk="1" hangingPunct="1"/>
            <a:r>
              <a:rPr lang="en-US" sz="2400" dirty="0" smtClean="0"/>
              <a:t>Undertake the development of standards for security of the communication protocols defined by the IEC TC 57</a:t>
            </a:r>
          </a:p>
          <a:p>
            <a:pPr marL="831850" lvl="1" indent="-288925" eaLnBrk="1" hangingPunct="1"/>
            <a:r>
              <a:rPr lang="en-US" sz="2000" dirty="0" smtClean="0"/>
              <a:t>Specifically the IEC 60870-5 series, the IEC 60870-6 series, the IEC 61850 series, the IEC 61970 series, and the IEC 61968 series. </a:t>
            </a:r>
          </a:p>
          <a:p>
            <a:pPr marL="831850" lvl="1" indent="-288925" eaLnBrk="1" hangingPunct="1"/>
            <a:r>
              <a:rPr lang="en-US" sz="2000" i="1" dirty="0" smtClean="0">
                <a:solidFill>
                  <a:schemeClr val="accent2">
                    <a:lumMod val="60000"/>
                    <a:lumOff val="40000"/>
                  </a:schemeClr>
                </a:solidFill>
              </a:rPr>
              <a:t>Review and advise on cyber security of TC57 standards</a:t>
            </a:r>
          </a:p>
          <a:p>
            <a:pPr marL="288925" indent="-288925" eaLnBrk="1" hangingPunct="1"/>
            <a:r>
              <a:rPr lang="en-US" sz="2400" dirty="0" smtClean="0"/>
              <a:t>Undertake the development of standards and/or technical reports on </a:t>
            </a:r>
            <a:r>
              <a:rPr lang="en-US" sz="2400" dirty="0" smtClean="0">
                <a:solidFill>
                  <a:srgbClr val="C00000"/>
                </a:solidFill>
              </a:rPr>
              <a:t>end-to-end security issues.</a:t>
            </a:r>
          </a:p>
        </p:txBody>
      </p:sp>
      <p:sp>
        <p:nvSpPr>
          <p:cNvPr id="6" name="Date Placeholder 5"/>
          <p:cNvSpPr>
            <a:spLocks noGrp="1"/>
          </p:cNvSpPr>
          <p:nvPr>
            <p:ph type="dt" sz="half" idx="10"/>
          </p:nvPr>
        </p:nvSpPr>
        <p:spPr/>
        <p:txBody>
          <a:bodyPr/>
          <a:lstStyle/>
          <a:p>
            <a:fld id="{1014BF5C-0CFE-47DC-B9EE-67FC7236E33F}" type="datetime1">
              <a:rPr lang="en-US" smtClean="0">
                <a:solidFill>
                  <a:schemeClr val="tx1"/>
                </a:solidFill>
              </a:rPr>
              <a:t>3/31/2016</a:t>
            </a:fld>
            <a:endParaRPr lang="en-GB">
              <a:solidFill>
                <a:schemeClr val="tx1"/>
              </a:solidFill>
            </a:endParaRPr>
          </a:p>
        </p:txBody>
      </p:sp>
      <p:sp>
        <p:nvSpPr>
          <p:cNvPr id="5" name="Footer Placeholder 4"/>
          <p:cNvSpPr>
            <a:spLocks noGrp="1"/>
          </p:cNvSpPr>
          <p:nvPr>
            <p:ph type="ftr" sz="quarter" idx="11"/>
          </p:nvPr>
        </p:nvSpPr>
        <p:spPr/>
        <p:txBody>
          <a:bodyPr/>
          <a:lstStyle/>
          <a:p>
            <a:r>
              <a:rPr lang="en-US" smtClean="0"/>
              <a:t>IEC TC57 WG15  Status</a:t>
            </a:r>
            <a:endParaRPr lang="en-GB"/>
          </a:p>
        </p:txBody>
      </p:sp>
      <p:sp>
        <p:nvSpPr>
          <p:cNvPr id="4" name="Slide Number Placeholder 3"/>
          <p:cNvSpPr>
            <a:spLocks noGrp="1"/>
          </p:cNvSpPr>
          <p:nvPr>
            <p:ph type="sldNum" sz="quarter" idx="12"/>
          </p:nvPr>
        </p:nvSpPr>
        <p:spPr/>
        <p:txBody>
          <a:bodyPr/>
          <a:lstStyle/>
          <a:p>
            <a:fld id="{18FB625B-12D8-4BCA-8884-BC658492F0F4}" type="slidenum">
              <a:rPr lang="en-GB" sz="1000" smtClean="0">
                <a:latin typeface="Arial" pitchFamily="34" charset="0"/>
                <a:cs typeface="Arial" pitchFamily="34" charset="0"/>
              </a:rPr>
              <a:pPr/>
              <a:t>3</a:t>
            </a:fld>
            <a:endParaRPr lang="en-GB" sz="10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mtClean="0"/>
              <a:t>WG15 Members</a:t>
            </a:r>
          </a:p>
        </p:txBody>
      </p:sp>
      <p:sp>
        <p:nvSpPr>
          <p:cNvPr id="25603" name="Content Placeholder 2"/>
          <p:cNvSpPr>
            <a:spLocks noGrp="1"/>
          </p:cNvSpPr>
          <p:nvPr>
            <p:ph sz="half" idx="1"/>
          </p:nvPr>
        </p:nvSpPr>
        <p:spPr>
          <a:xfrm>
            <a:off x="755650" y="1268760"/>
            <a:ext cx="7777163" cy="5184576"/>
          </a:xfrm>
        </p:spPr>
        <p:txBody>
          <a:bodyPr/>
          <a:lstStyle/>
          <a:p>
            <a:pPr eaLnBrk="1" hangingPunct="1"/>
            <a:r>
              <a:rPr lang="en-US" dirty="0" smtClean="0"/>
              <a:t>92 members</a:t>
            </a:r>
          </a:p>
          <a:p>
            <a:pPr eaLnBrk="1" hangingPunct="1"/>
            <a:r>
              <a:rPr lang="en-US" dirty="0" smtClean="0"/>
              <a:t>Participants from 19 countries</a:t>
            </a:r>
          </a:p>
          <a:p>
            <a:pPr lvl="1" eaLnBrk="1" hangingPunct="1"/>
            <a:r>
              <a:rPr lang="en-US" sz="1600" dirty="0" smtClean="0">
                <a:solidFill>
                  <a:srgbClr val="000099"/>
                </a:solidFill>
              </a:rPr>
              <a:t>Argentina</a:t>
            </a:r>
          </a:p>
          <a:p>
            <a:pPr lvl="1" eaLnBrk="1" hangingPunct="1"/>
            <a:r>
              <a:rPr lang="en-US" sz="1600" dirty="0" smtClean="0">
                <a:solidFill>
                  <a:srgbClr val="000099"/>
                </a:solidFill>
              </a:rPr>
              <a:t>Canada </a:t>
            </a:r>
          </a:p>
          <a:p>
            <a:pPr lvl="1" eaLnBrk="1" hangingPunct="1"/>
            <a:r>
              <a:rPr lang="en-US" sz="1600" dirty="0" smtClean="0">
                <a:solidFill>
                  <a:srgbClr val="000099"/>
                </a:solidFill>
              </a:rPr>
              <a:t>China </a:t>
            </a:r>
          </a:p>
          <a:p>
            <a:pPr lvl="1" eaLnBrk="1" hangingPunct="1"/>
            <a:r>
              <a:rPr lang="en-US" sz="1600" dirty="0" smtClean="0">
                <a:solidFill>
                  <a:srgbClr val="000099"/>
                </a:solidFill>
              </a:rPr>
              <a:t>Croatia</a:t>
            </a:r>
          </a:p>
          <a:p>
            <a:pPr lvl="1" eaLnBrk="1" hangingPunct="1"/>
            <a:r>
              <a:rPr lang="en-US" sz="1600" dirty="0" smtClean="0">
                <a:solidFill>
                  <a:srgbClr val="000099"/>
                </a:solidFill>
              </a:rPr>
              <a:t>Denmark </a:t>
            </a:r>
          </a:p>
          <a:p>
            <a:pPr lvl="1" eaLnBrk="1" hangingPunct="1"/>
            <a:r>
              <a:rPr lang="en-US" sz="1600" dirty="0" smtClean="0">
                <a:solidFill>
                  <a:srgbClr val="000099"/>
                </a:solidFill>
              </a:rPr>
              <a:t>Finland </a:t>
            </a:r>
          </a:p>
          <a:p>
            <a:pPr lvl="1" eaLnBrk="1" hangingPunct="1"/>
            <a:r>
              <a:rPr lang="en-US" sz="1600" dirty="0" smtClean="0">
                <a:solidFill>
                  <a:srgbClr val="000099"/>
                </a:solidFill>
              </a:rPr>
              <a:t>France </a:t>
            </a:r>
          </a:p>
          <a:p>
            <a:pPr lvl="1" eaLnBrk="1" hangingPunct="1"/>
            <a:r>
              <a:rPr lang="en-US" sz="1600" dirty="0" smtClean="0">
                <a:solidFill>
                  <a:srgbClr val="000099"/>
                </a:solidFill>
              </a:rPr>
              <a:t>Germany </a:t>
            </a:r>
          </a:p>
          <a:p>
            <a:pPr lvl="1" eaLnBrk="1" hangingPunct="1"/>
            <a:r>
              <a:rPr lang="en-US" sz="1600" dirty="0" smtClean="0">
                <a:solidFill>
                  <a:srgbClr val="000099"/>
                </a:solidFill>
              </a:rPr>
              <a:t>Great Britain </a:t>
            </a:r>
          </a:p>
          <a:p>
            <a:pPr lvl="1" eaLnBrk="1" hangingPunct="1"/>
            <a:r>
              <a:rPr lang="en-US" sz="1600" dirty="0" smtClean="0">
                <a:solidFill>
                  <a:srgbClr val="000099"/>
                </a:solidFill>
              </a:rPr>
              <a:t>India</a:t>
            </a:r>
          </a:p>
        </p:txBody>
      </p:sp>
      <p:sp>
        <p:nvSpPr>
          <p:cNvPr id="25604" name="Content Placeholder 5"/>
          <p:cNvSpPr>
            <a:spLocks noGrp="1"/>
          </p:cNvSpPr>
          <p:nvPr>
            <p:ph sz="half" idx="2"/>
          </p:nvPr>
        </p:nvSpPr>
        <p:spPr>
          <a:xfrm>
            <a:off x="3779838" y="2420888"/>
            <a:ext cx="4954587" cy="3960862"/>
          </a:xfrm>
        </p:spPr>
        <p:txBody>
          <a:bodyPr/>
          <a:lstStyle/>
          <a:p>
            <a:pPr lvl="1" eaLnBrk="1" hangingPunct="1"/>
            <a:r>
              <a:rPr lang="en-US" sz="1600" dirty="0" smtClean="0">
                <a:solidFill>
                  <a:srgbClr val="000099"/>
                </a:solidFill>
              </a:rPr>
              <a:t>Italy </a:t>
            </a:r>
          </a:p>
          <a:p>
            <a:pPr lvl="1" eaLnBrk="1" hangingPunct="1"/>
            <a:r>
              <a:rPr lang="en-US" sz="1600" dirty="0" smtClean="0">
                <a:solidFill>
                  <a:srgbClr val="000099"/>
                </a:solidFill>
              </a:rPr>
              <a:t>Japan </a:t>
            </a:r>
          </a:p>
          <a:p>
            <a:pPr lvl="1" eaLnBrk="1" hangingPunct="1"/>
            <a:r>
              <a:rPr lang="en-US" sz="1600" dirty="0" smtClean="0">
                <a:solidFill>
                  <a:srgbClr val="000099"/>
                </a:solidFill>
              </a:rPr>
              <a:t>Korea </a:t>
            </a:r>
          </a:p>
          <a:p>
            <a:pPr lvl="1" eaLnBrk="1" hangingPunct="1"/>
            <a:r>
              <a:rPr lang="en-US" sz="1600" dirty="0" smtClean="0">
                <a:solidFill>
                  <a:srgbClr val="000099"/>
                </a:solidFill>
              </a:rPr>
              <a:t>Russia </a:t>
            </a:r>
          </a:p>
          <a:p>
            <a:pPr lvl="1" eaLnBrk="1" hangingPunct="1"/>
            <a:r>
              <a:rPr lang="en-US" sz="1600" dirty="0" smtClean="0">
                <a:solidFill>
                  <a:srgbClr val="000099"/>
                </a:solidFill>
              </a:rPr>
              <a:t>South Africa </a:t>
            </a:r>
          </a:p>
          <a:p>
            <a:pPr lvl="1" eaLnBrk="1" hangingPunct="1"/>
            <a:r>
              <a:rPr lang="en-US" sz="1600" dirty="0" smtClean="0">
                <a:solidFill>
                  <a:srgbClr val="000099"/>
                </a:solidFill>
              </a:rPr>
              <a:t>Spain </a:t>
            </a:r>
          </a:p>
          <a:p>
            <a:pPr lvl="1" eaLnBrk="1" hangingPunct="1"/>
            <a:r>
              <a:rPr lang="en-US" sz="1600" dirty="0" smtClean="0">
                <a:solidFill>
                  <a:srgbClr val="000099"/>
                </a:solidFill>
              </a:rPr>
              <a:t>Sweden </a:t>
            </a:r>
          </a:p>
          <a:p>
            <a:pPr lvl="1" eaLnBrk="1" hangingPunct="1"/>
            <a:r>
              <a:rPr lang="en-US" sz="1600" dirty="0" smtClean="0">
                <a:solidFill>
                  <a:srgbClr val="000099"/>
                </a:solidFill>
              </a:rPr>
              <a:t>Switzerland </a:t>
            </a:r>
          </a:p>
          <a:p>
            <a:pPr lvl="1" eaLnBrk="1" hangingPunct="1"/>
            <a:r>
              <a:rPr lang="en-US" sz="1600" dirty="0" smtClean="0">
                <a:solidFill>
                  <a:srgbClr val="000099"/>
                </a:solidFill>
              </a:rPr>
              <a:t>USA </a:t>
            </a:r>
          </a:p>
          <a:p>
            <a:pPr eaLnBrk="1" hangingPunct="1"/>
            <a:endParaRPr lang="en-US" dirty="0" smtClean="0"/>
          </a:p>
        </p:txBody>
      </p:sp>
      <p:sp>
        <p:nvSpPr>
          <p:cNvPr id="5" name="Slide Number Placeholder 4"/>
          <p:cNvSpPr>
            <a:spLocks noGrp="1"/>
          </p:cNvSpPr>
          <p:nvPr>
            <p:ph type="sldNum" sz="quarter" idx="12"/>
          </p:nvPr>
        </p:nvSpPr>
        <p:spPr/>
        <p:txBody>
          <a:bodyPr/>
          <a:lstStyle/>
          <a:p>
            <a:fld id="{41687158-8F97-4631-B792-78C81465E580}" type="slidenum">
              <a:rPr lang="en-GB" smtClean="0"/>
              <a:pPr/>
              <a:t>4</a:t>
            </a:fld>
            <a:endParaRPr lang="en-GB"/>
          </a:p>
        </p:txBody>
      </p:sp>
      <p:sp>
        <p:nvSpPr>
          <p:cNvPr id="6" name="Footer Placeholder 5"/>
          <p:cNvSpPr>
            <a:spLocks noGrp="1"/>
          </p:cNvSpPr>
          <p:nvPr>
            <p:ph type="ftr" sz="quarter" idx="11"/>
          </p:nvPr>
        </p:nvSpPr>
        <p:spPr/>
        <p:txBody>
          <a:bodyPr/>
          <a:lstStyle/>
          <a:p>
            <a:r>
              <a:rPr lang="en-US" smtClean="0"/>
              <a:t>IEC TC57 WG15  Status</a:t>
            </a:r>
            <a:endParaRPr lang="en-GB"/>
          </a:p>
        </p:txBody>
      </p:sp>
      <p:sp>
        <p:nvSpPr>
          <p:cNvPr id="7" name="Date Placeholder 6"/>
          <p:cNvSpPr>
            <a:spLocks noGrp="1"/>
          </p:cNvSpPr>
          <p:nvPr>
            <p:ph type="dt" sz="half" idx="10"/>
          </p:nvPr>
        </p:nvSpPr>
        <p:spPr/>
        <p:txBody>
          <a:bodyPr/>
          <a:lstStyle/>
          <a:p>
            <a:fld id="{5B186E13-94A5-42D8-8AF5-CA4E0B569EEF}" type="datetime1">
              <a:rPr lang="en-US" smtClean="0">
                <a:solidFill>
                  <a:schemeClr val="tx1"/>
                </a:solidFill>
              </a:rPr>
              <a:t>3/31/2016</a:t>
            </a:fld>
            <a:endParaRPr lang="en-GB">
              <a:solidFill>
                <a:schemeClr val="tx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1043608" y="250825"/>
            <a:ext cx="8100393" cy="647700"/>
          </a:xfrm>
        </p:spPr>
        <p:txBody>
          <a:bodyPr/>
          <a:lstStyle/>
          <a:p>
            <a:r>
              <a:rPr lang="en-US" sz="2400" dirty="0" smtClean="0"/>
              <a:t>IEC TC57 WG15 Architecture of Information Standards</a:t>
            </a:r>
            <a:endParaRPr lang="en-US" sz="2400" dirty="0"/>
          </a:p>
        </p:txBody>
      </p:sp>
      <p:sp>
        <p:nvSpPr>
          <p:cNvPr id="4" name="Slide Number Placeholder 3"/>
          <p:cNvSpPr>
            <a:spLocks noGrp="1"/>
          </p:cNvSpPr>
          <p:nvPr>
            <p:ph type="sldNum" sz="quarter" idx="12"/>
          </p:nvPr>
        </p:nvSpPr>
        <p:spPr/>
        <p:txBody>
          <a:bodyPr/>
          <a:lstStyle/>
          <a:p>
            <a:fld id="{8B4EA431-0E2D-4131-8C9F-CE68AE1444FB}" type="slidenum">
              <a:rPr lang="en-GB" smtClean="0"/>
              <a:pPr/>
              <a:t>5</a:t>
            </a:fld>
            <a:endParaRPr lang="en-GB"/>
          </a:p>
        </p:txBody>
      </p:sp>
      <p:sp>
        <p:nvSpPr>
          <p:cNvPr id="5" name="Footer Placeholder 4"/>
          <p:cNvSpPr>
            <a:spLocks noGrp="1"/>
          </p:cNvSpPr>
          <p:nvPr>
            <p:ph type="ftr" sz="quarter" idx="11"/>
          </p:nvPr>
        </p:nvSpPr>
        <p:spPr/>
        <p:txBody>
          <a:bodyPr/>
          <a:lstStyle/>
          <a:p>
            <a:r>
              <a:rPr lang="en-US" smtClean="0"/>
              <a:t>IEC TC57 WG15  Status</a:t>
            </a:r>
            <a:endParaRPr lang="en-GB" dirty="0"/>
          </a:p>
        </p:txBody>
      </p:sp>
      <p:pic>
        <p:nvPicPr>
          <p:cNvPr id="3074" name="Picture 2"/>
          <p:cNvPicPr>
            <a:picLocks noChangeAspect="1" noChangeArrowheads="1"/>
          </p:cNvPicPr>
          <p:nvPr/>
        </p:nvPicPr>
        <p:blipFill>
          <a:blip r:embed="rId2" cstate="print"/>
          <a:srcRect/>
          <a:stretch>
            <a:fillRect/>
          </a:stretch>
        </p:blipFill>
        <p:spPr bwMode="auto">
          <a:xfrm>
            <a:off x="1475656" y="908720"/>
            <a:ext cx="6445710" cy="5685439"/>
          </a:xfrm>
          <a:prstGeom prst="rect">
            <a:avLst/>
          </a:prstGeom>
          <a:noFill/>
          <a:ln w="9525">
            <a:noFill/>
            <a:miter lim="800000"/>
            <a:headEnd/>
            <a:tailEnd/>
          </a:ln>
          <a:effectLst/>
        </p:spPr>
      </p:pic>
      <p:sp>
        <p:nvSpPr>
          <p:cNvPr id="8" name="Date Placeholder 7"/>
          <p:cNvSpPr>
            <a:spLocks noGrp="1"/>
          </p:cNvSpPr>
          <p:nvPr>
            <p:ph type="dt" sz="half" idx="10"/>
          </p:nvPr>
        </p:nvSpPr>
        <p:spPr/>
        <p:txBody>
          <a:bodyPr/>
          <a:lstStyle/>
          <a:p>
            <a:fld id="{DF0E4F9E-A4D1-4E0F-81DA-5A439C7F4FF2}" type="datetime1">
              <a:rPr lang="en-US" smtClean="0">
                <a:solidFill>
                  <a:schemeClr val="tx1"/>
                </a:solidFill>
              </a:rPr>
              <a:t>3/31/2016</a:t>
            </a:fld>
            <a:endParaRPr lang="en-GB"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50"/>
          <p:cNvSpPr>
            <a:spLocks noGrp="1"/>
          </p:cNvSpPr>
          <p:nvPr>
            <p:ph type="title"/>
          </p:nvPr>
        </p:nvSpPr>
        <p:spPr>
          <a:xfrm>
            <a:off x="1042988" y="250824"/>
            <a:ext cx="7488237" cy="801911"/>
          </a:xfrm>
        </p:spPr>
        <p:txBody>
          <a:bodyPr>
            <a:normAutofit fontScale="90000"/>
          </a:bodyPr>
          <a:lstStyle/>
          <a:p>
            <a:r>
              <a:rPr lang="en-US" dirty="0" smtClean="0">
                <a:solidFill>
                  <a:srgbClr val="000099"/>
                </a:solidFill>
                <a:latin typeface="Arial" pitchFamily="34" charset="0"/>
              </a:rPr>
              <a:t>Mapping of TC57 Communication Standards  to IEC 62351 Security Standards</a:t>
            </a:r>
            <a:br>
              <a:rPr lang="en-US" dirty="0" smtClean="0">
                <a:solidFill>
                  <a:srgbClr val="000099"/>
                </a:solidFill>
                <a:latin typeface="Arial" pitchFamily="34" charset="0"/>
              </a:rPr>
            </a:br>
            <a:endParaRPr lang="en-US" dirty="0"/>
          </a:p>
        </p:txBody>
      </p:sp>
      <p:grpSp>
        <p:nvGrpSpPr>
          <p:cNvPr id="2" name="Group 1"/>
          <p:cNvGrpSpPr/>
          <p:nvPr/>
        </p:nvGrpSpPr>
        <p:grpSpPr>
          <a:xfrm>
            <a:off x="143508" y="1052736"/>
            <a:ext cx="9000492" cy="5805264"/>
            <a:chOff x="0" y="0"/>
            <a:chExt cx="9144000" cy="6858000"/>
          </a:xfrm>
        </p:grpSpPr>
        <p:sp>
          <p:nvSpPr>
            <p:cNvPr id="57" name="Rectangle 56"/>
            <p:cNvSpPr/>
            <p:nvPr/>
          </p:nvSpPr>
          <p:spPr bwMode="auto">
            <a:xfrm>
              <a:off x="0" y="0"/>
              <a:ext cx="9144000" cy="6858000"/>
            </a:xfrm>
            <a:prstGeom prst="rect">
              <a:avLst/>
            </a:prstGeom>
            <a:solidFill>
              <a:srgbClr val="FFFFFF"/>
            </a:solidFill>
            <a:ln>
              <a:solidFill>
                <a:srgbClr val="FFFFFF"/>
              </a:solidFill>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marL="0" marR="0" lvl="0" indent="0" algn="ctr" defTabSz="914400" eaLnBrk="1" fontAlgn="auto" latinLnBrk="0" hangingPunct="1">
                <a:lnSpc>
                  <a:spcPct val="110000"/>
                </a:lnSpc>
                <a:spcBef>
                  <a:spcPct val="0"/>
                </a:spcBef>
                <a:spcAft>
                  <a:spcPts val="0"/>
                </a:spcAft>
                <a:buClrTx/>
                <a:buSzTx/>
                <a:buFont typeface="Wingdings" charset="0"/>
                <a:buNone/>
                <a:tabLst/>
                <a:defRPr/>
              </a:pPr>
              <a:endParaRPr kumimoji="0" lang="en-US" sz="1800" b="1" i="0" u="none" strike="noStrike" kern="0" cap="none" spc="0" normalizeH="0" baseline="0" noProof="0" dirty="0" smtClean="0">
                <a:ln>
                  <a:noFill/>
                </a:ln>
                <a:solidFill>
                  <a:srgbClr val="000000"/>
                </a:solidFill>
                <a:effectLst/>
                <a:uLnTx/>
                <a:uFillTx/>
              </a:endParaRPr>
            </a:p>
          </p:txBody>
        </p:sp>
        <p:sp>
          <p:nvSpPr>
            <p:cNvPr id="58" name="Rounded Rectangle 57"/>
            <p:cNvSpPr/>
            <p:nvPr/>
          </p:nvSpPr>
          <p:spPr bwMode="auto">
            <a:xfrm>
              <a:off x="143508" y="116631"/>
              <a:ext cx="2484276" cy="4143123"/>
            </a:xfrm>
            <a:prstGeom prst="roundRect">
              <a:avLst>
                <a:gd name="adj" fmla="val 1779"/>
              </a:avLst>
            </a:prstGeom>
            <a:solidFill>
              <a:srgbClr val="BECDD7">
                <a:alpha val="6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marL="0" marR="0" lvl="0" indent="0" algn="ctr" defTabSz="914400" eaLnBrk="1" fontAlgn="auto" latinLnBrk="0" hangingPunct="1">
                <a:lnSpc>
                  <a:spcPct val="110000"/>
                </a:lnSpc>
                <a:spcBef>
                  <a:spcPct val="0"/>
                </a:spcBef>
                <a:spcAft>
                  <a:spcPts val="0"/>
                </a:spcAft>
                <a:buClrTx/>
                <a:buSzTx/>
                <a:buFont typeface="Wingdings" charset="0"/>
                <a:buNone/>
                <a:tabLst/>
                <a:defRPr/>
              </a:pPr>
              <a:endParaRPr kumimoji="0" lang="en-US" sz="1800" b="1" i="0" u="none" strike="noStrike" kern="0" cap="none" spc="0" normalizeH="0" baseline="0" noProof="0" dirty="0" smtClean="0">
                <a:ln>
                  <a:noFill/>
                </a:ln>
                <a:solidFill>
                  <a:srgbClr val="000000"/>
                </a:solidFill>
                <a:effectLst/>
                <a:uLnTx/>
                <a:uFillTx/>
              </a:endParaRPr>
            </a:p>
          </p:txBody>
        </p:sp>
        <p:sp>
          <p:nvSpPr>
            <p:cNvPr id="59" name="Rectangle 11"/>
            <p:cNvSpPr>
              <a:spLocks noChangeArrowheads="1"/>
            </p:cNvSpPr>
            <p:nvPr/>
          </p:nvSpPr>
          <p:spPr bwMode="auto">
            <a:xfrm>
              <a:off x="0" y="0"/>
              <a:ext cx="9144000" cy="0"/>
            </a:xfrm>
            <a:prstGeom prst="rect">
              <a:avLst/>
            </a:prstGeom>
            <a:noFill/>
            <a:ln w="9525" cap="flat" cmpd="sng">
              <a:noFill/>
              <a:prstDash val="solid"/>
              <a:miter lim="800000"/>
              <a:headEnd type="none" w="med" len="med"/>
              <a:tailEnd type="none" w="med" len="med"/>
            </a:ln>
            <a:effectLst/>
          </p:spPr>
          <p:txBody>
            <a:bodyPr vert="horz" wrap="none" lIns="0" tIns="0" rIns="91440" bIns="45720" numCol="1" anchor="ctr" anchorCtr="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0"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1"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2" name="TextBox 61"/>
            <p:cNvSpPr txBox="1"/>
            <p:nvPr/>
          </p:nvSpPr>
          <p:spPr>
            <a:xfrm>
              <a:off x="251520" y="224644"/>
              <a:ext cx="2268252" cy="406265"/>
            </a:xfrm>
            <a:prstGeom prst="rect">
              <a:avLst/>
            </a:prstGeom>
            <a:noFill/>
          </p:spPr>
          <p:txBody>
            <a:bodyPr wrap="square" lIns="0" tIns="0" rIns="0" bIns="0" rtlCol="0">
              <a:spAutoFit/>
            </a:bodyPr>
            <a:lstStyle/>
            <a:p>
              <a:pPr marL="0" marR="0" lvl="0" indent="0" algn="ctr" defTabSz="914400" eaLnBrk="1" fontAlgn="auto" latinLnBrk="0" hangingPunct="1">
                <a:lnSpc>
                  <a:spcPct val="110000"/>
                </a:lnSpc>
                <a:spcBef>
                  <a:spcPts val="0"/>
                </a:spcBef>
                <a:spcAft>
                  <a:spcPts val="0"/>
                </a:spcAft>
                <a:buClrTx/>
                <a:buSzTx/>
                <a:buFontTx/>
                <a:buNone/>
                <a:tabLst/>
                <a:defRPr/>
              </a:pPr>
              <a:r>
                <a:rPr kumimoji="0" lang="de-DE" sz="1200" b="1" i="0" u="none" strike="noStrike" kern="0" cap="none" spc="0" normalizeH="0" baseline="0" noProof="0" dirty="0" smtClean="0">
                  <a:ln>
                    <a:noFill/>
                  </a:ln>
                  <a:solidFill>
                    <a:srgbClr val="000000"/>
                  </a:solidFill>
                  <a:effectLst/>
                  <a:uLnTx/>
                  <a:uFillTx/>
                </a:rPr>
                <a:t>IEC TC57 Power System Communication Standards</a:t>
              </a:r>
              <a:endParaRPr kumimoji="0" lang="en-US" sz="1200" b="1" i="0" u="none" strike="noStrike" kern="0" cap="none" spc="0" normalizeH="0" baseline="0" noProof="0" dirty="0" err="1" smtClean="0">
                <a:ln>
                  <a:noFill/>
                </a:ln>
                <a:solidFill>
                  <a:srgbClr val="000000"/>
                </a:solidFill>
                <a:effectLst/>
                <a:uLnTx/>
                <a:uFillTx/>
              </a:endParaRPr>
            </a:p>
          </p:txBody>
        </p:sp>
        <p:sp>
          <p:nvSpPr>
            <p:cNvPr id="63" name="TextBox 62"/>
            <p:cNvSpPr txBox="1"/>
            <p:nvPr/>
          </p:nvSpPr>
          <p:spPr>
            <a:xfrm>
              <a:off x="5148064" y="260648"/>
              <a:ext cx="2168863" cy="187424"/>
            </a:xfrm>
            <a:prstGeom prst="rect">
              <a:avLst/>
            </a:prstGeom>
            <a:noFill/>
          </p:spPr>
          <p:txBody>
            <a:bodyPr wrap="none" lIns="0" tIns="0" rIns="0" bIns="0" rtlCol="0">
              <a:spAutoFit/>
            </a:bodyPr>
            <a:lstStyle/>
            <a:p>
              <a:pPr marL="0" marR="0" lvl="0" indent="0" defTabSz="914400" eaLnBrk="1" fontAlgn="auto" latinLnBrk="0" hangingPunct="1">
                <a:lnSpc>
                  <a:spcPct val="110000"/>
                </a:lnSpc>
                <a:spcBef>
                  <a:spcPts val="0"/>
                </a:spcBef>
                <a:spcAft>
                  <a:spcPts val="0"/>
                </a:spcAft>
                <a:buClrTx/>
                <a:buSzTx/>
                <a:buFontTx/>
                <a:buNone/>
                <a:tabLst/>
                <a:defRPr/>
              </a:pPr>
              <a:r>
                <a:rPr kumimoji="0" lang="de-DE" sz="1200" b="1" i="0" u="none" strike="noStrike" kern="0" cap="none" spc="0" normalizeH="0" baseline="0" noProof="0" dirty="0" smtClean="0">
                  <a:ln>
                    <a:noFill/>
                  </a:ln>
                  <a:solidFill>
                    <a:srgbClr val="000000"/>
                  </a:solidFill>
                  <a:effectLst/>
                  <a:uLnTx/>
                  <a:uFillTx/>
                </a:rPr>
                <a:t>IEC 62351 Security Standards</a:t>
              </a:r>
              <a:endParaRPr kumimoji="0" lang="en-US" sz="1200" b="1" i="0" u="none" strike="noStrike" kern="0" cap="none" spc="0" normalizeH="0" baseline="0" noProof="0" dirty="0" err="1" smtClean="0">
                <a:ln>
                  <a:noFill/>
                </a:ln>
                <a:solidFill>
                  <a:srgbClr val="000000"/>
                </a:solidFill>
                <a:effectLst/>
                <a:uLnTx/>
                <a:uFillTx/>
              </a:endParaRPr>
            </a:p>
          </p:txBody>
        </p:sp>
        <p:sp>
          <p:nvSpPr>
            <p:cNvPr id="64" name="AutoShape 3"/>
            <p:cNvSpPr>
              <a:spLocks noChangeArrowheads="1"/>
            </p:cNvSpPr>
            <p:nvPr/>
          </p:nvSpPr>
          <p:spPr bwMode="auto">
            <a:xfrm>
              <a:off x="3126826" y="555358"/>
              <a:ext cx="5711647" cy="374711"/>
            </a:xfrm>
            <a:prstGeom prst="roundRect">
              <a:avLst>
                <a:gd name="adj" fmla="val 4764"/>
              </a:avLst>
            </a:prstGeom>
            <a:solidFill>
              <a:srgbClr val="FFFF99"/>
            </a:solidFill>
            <a:ln w="25400">
              <a:solidFill>
                <a:srgbClr val="FFC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smtClean="0">
                  <a:ln>
                    <a:noFill/>
                  </a:ln>
                  <a:solidFill>
                    <a:srgbClr val="000000"/>
                  </a:solidFill>
                  <a:effectLst/>
                  <a:uLnTx/>
                  <a:uFillTx/>
                  <a:latin typeface="Arial" pitchFamily="34" charset="0"/>
                  <a:cs typeface="Arial" pitchFamily="34" charset="0"/>
                </a:rPr>
                <a:t>IEC 62351-1: Introduction</a:t>
              </a:r>
              <a:endParaRPr kumimoji="0" lang="en-US" sz="16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65" name="AutoShape 4"/>
            <p:cNvSpPr>
              <a:spLocks noChangeArrowheads="1"/>
            </p:cNvSpPr>
            <p:nvPr/>
          </p:nvSpPr>
          <p:spPr bwMode="auto">
            <a:xfrm>
              <a:off x="3126826" y="1023410"/>
              <a:ext cx="5711647" cy="374711"/>
            </a:xfrm>
            <a:prstGeom prst="roundRect">
              <a:avLst>
                <a:gd name="adj" fmla="val 4764"/>
              </a:avLst>
            </a:prstGeom>
            <a:solidFill>
              <a:srgbClr val="FFFF99"/>
            </a:solidFill>
            <a:ln w="25400">
              <a:solidFill>
                <a:srgbClr val="FFC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smtClean="0">
                  <a:ln>
                    <a:noFill/>
                  </a:ln>
                  <a:solidFill>
                    <a:srgbClr val="000000"/>
                  </a:solidFill>
                  <a:effectLst/>
                  <a:uLnTx/>
                  <a:uFillTx/>
                  <a:latin typeface="Arial" pitchFamily="34" charset="0"/>
                  <a:cs typeface="Arial" pitchFamily="34" charset="0"/>
                </a:rPr>
                <a:t>IEC 62351-2: Glossary</a:t>
              </a:r>
              <a:endParaRPr kumimoji="0" lang="en-US" sz="16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66" name="AutoShape 10"/>
            <p:cNvSpPr>
              <a:spLocks noChangeArrowheads="1"/>
            </p:cNvSpPr>
            <p:nvPr/>
          </p:nvSpPr>
          <p:spPr bwMode="auto">
            <a:xfrm rot="16200000">
              <a:off x="5497437" y="2618571"/>
              <a:ext cx="2699982" cy="446400"/>
            </a:xfrm>
            <a:prstGeom prst="roundRect">
              <a:avLst>
                <a:gd name="adj" fmla="val 4764"/>
              </a:avLst>
            </a:prstGeom>
            <a:solidFill>
              <a:srgbClr val="FFFF99"/>
            </a:solidFill>
            <a:ln w="25400" algn="ctr">
              <a:solidFill>
                <a:srgbClr val="9933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defRPr/>
              </a:pPr>
              <a:r>
                <a:rPr kumimoji="0" lang="en-US" sz="1050" b="1" i="0" u="none" strike="noStrike" kern="0" cap="none" spc="0" normalizeH="0" baseline="0" noProof="0" dirty="0" smtClean="0">
                  <a:ln>
                    <a:noFill/>
                  </a:ln>
                  <a:solidFill>
                    <a:srgbClr val="993300"/>
                  </a:solidFill>
                  <a:effectLst/>
                  <a:uLnTx/>
                  <a:uFillTx/>
                  <a:latin typeface="Arial" pitchFamily="34" charset="0"/>
                  <a:cs typeface="Arial" pitchFamily="34" charset="0"/>
                </a:rPr>
                <a:t>IEC 62351-7: Objects for </a:t>
              </a:r>
              <a:br>
                <a:rPr kumimoji="0" lang="en-US" sz="1050" b="1" i="0" u="none" strike="noStrike" kern="0" cap="none" spc="0" normalizeH="0" baseline="0" noProof="0" dirty="0" smtClean="0">
                  <a:ln>
                    <a:noFill/>
                  </a:ln>
                  <a:solidFill>
                    <a:srgbClr val="993300"/>
                  </a:solidFill>
                  <a:effectLst/>
                  <a:uLnTx/>
                  <a:uFillTx/>
                  <a:latin typeface="Arial" pitchFamily="34" charset="0"/>
                  <a:cs typeface="Arial" pitchFamily="34" charset="0"/>
                </a:rPr>
              </a:br>
              <a:r>
                <a:rPr kumimoji="0" lang="en-US" sz="1050" b="1" i="0" u="none" strike="noStrike" kern="0" cap="none" spc="0" normalizeH="0" baseline="0" noProof="0" dirty="0" smtClean="0">
                  <a:ln>
                    <a:noFill/>
                  </a:ln>
                  <a:solidFill>
                    <a:srgbClr val="993300"/>
                  </a:solidFill>
                  <a:effectLst/>
                  <a:uLnTx/>
                  <a:uFillTx/>
                  <a:latin typeface="Arial" pitchFamily="34" charset="0"/>
                  <a:cs typeface="Arial" pitchFamily="34" charset="0"/>
                </a:rPr>
                <a:t>Network Management</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67" name="AutoShape 11"/>
            <p:cNvSpPr>
              <a:spLocks noChangeArrowheads="1"/>
            </p:cNvSpPr>
            <p:nvPr/>
          </p:nvSpPr>
          <p:spPr bwMode="auto">
            <a:xfrm rot="16200000">
              <a:off x="6091503" y="2618253"/>
              <a:ext cx="2699982" cy="446400"/>
            </a:xfrm>
            <a:prstGeom prst="roundRect">
              <a:avLst>
                <a:gd name="adj" fmla="val 4764"/>
              </a:avLst>
            </a:prstGeom>
            <a:solidFill>
              <a:srgbClr val="FFFF99"/>
            </a:solidFill>
            <a:ln w="25400" algn="ctr">
              <a:solidFill>
                <a:srgbClr val="8000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defRPr/>
              </a:pPr>
              <a:r>
                <a:rPr kumimoji="0" lang="en-US" sz="1050" b="1" i="0" u="none" strike="noStrike" kern="0" cap="none" spc="0" normalizeH="0" baseline="0" noProof="0" dirty="0" smtClean="0">
                  <a:ln>
                    <a:noFill/>
                  </a:ln>
                  <a:solidFill>
                    <a:srgbClr val="800000"/>
                  </a:solidFill>
                  <a:effectLst/>
                  <a:uLnTx/>
                  <a:uFillTx/>
                  <a:latin typeface="Arial" pitchFamily="34" charset="0"/>
                  <a:cs typeface="Arial" pitchFamily="34" charset="0"/>
                </a:rPr>
                <a:t>IEC 62351-8: Role based </a:t>
              </a:r>
              <a:br>
                <a:rPr kumimoji="0" lang="en-US" sz="1050" b="1" i="0" u="none" strike="noStrike" kern="0" cap="none" spc="0" normalizeH="0" baseline="0" noProof="0" dirty="0" smtClean="0">
                  <a:ln>
                    <a:noFill/>
                  </a:ln>
                  <a:solidFill>
                    <a:srgbClr val="800000"/>
                  </a:solidFill>
                  <a:effectLst/>
                  <a:uLnTx/>
                  <a:uFillTx/>
                  <a:latin typeface="Arial" pitchFamily="34" charset="0"/>
                  <a:cs typeface="Arial" pitchFamily="34" charset="0"/>
                </a:rPr>
              </a:br>
              <a:r>
                <a:rPr kumimoji="0" lang="en-US" sz="1050" b="1" i="0" u="none" strike="noStrike" kern="0" cap="none" spc="0" normalizeH="0" baseline="0" noProof="0" dirty="0" smtClean="0">
                  <a:ln>
                    <a:noFill/>
                  </a:ln>
                  <a:solidFill>
                    <a:srgbClr val="800000"/>
                  </a:solidFill>
                  <a:effectLst/>
                  <a:uLnTx/>
                  <a:uFillTx/>
                  <a:latin typeface="Arial" pitchFamily="34" charset="0"/>
                  <a:cs typeface="Arial" pitchFamily="34" charset="0"/>
                </a:rPr>
                <a:t>Access </a:t>
              </a:r>
              <a:r>
                <a:rPr kumimoji="0" lang="en-US" sz="1050" b="1" i="0" u="none" strike="noStrike" kern="0" cap="none" spc="0" normalizeH="0" baseline="0" noProof="0" dirty="0" smtClean="0">
                  <a:ln>
                    <a:noFill/>
                  </a:ln>
                  <a:solidFill>
                    <a:srgbClr val="800000"/>
                  </a:solidFill>
                  <a:effectLst/>
                  <a:uLnTx/>
                  <a:uFillTx/>
                  <a:cs typeface="Arial" pitchFamily="34" charset="0"/>
                </a:rPr>
                <a:t>C</a:t>
              </a:r>
              <a:r>
                <a:rPr kumimoji="0" lang="en-US" sz="1050" b="1" i="0" u="none" strike="noStrike" kern="0" cap="none" spc="0" normalizeH="0" baseline="0" noProof="0" dirty="0" smtClean="0">
                  <a:ln>
                    <a:noFill/>
                  </a:ln>
                  <a:solidFill>
                    <a:srgbClr val="800000"/>
                  </a:solidFill>
                  <a:effectLst/>
                  <a:uLnTx/>
                  <a:uFillTx/>
                  <a:latin typeface="Arial" pitchFamily="34" charset="0"/>
                  <a:cs typeface="Arial" pitchFamily="34" charset="0"/>
                </a:rPr>
                <a:t>ontrol (RBAC)</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68" name="AutoShape 12"/>
            <p:cNvSpPr>
              <a:spLocks noChangeArrowheads="1"/>
            </p:cNvSpPr>
            <p:nvPr/>
          </p:nvSpPr>
          <p:spPr bwMode="auto">
            <a:xfrm rot="16200000">
              <a:off x="6649565" y="2618253"/>
              <a:ext cx="2699982" cy="446400"/>
            </a:xfrm>
            <a:prstGeom prst="roundRect">
              <a:avLst>
                <a:gd name="adj" fmla="val 4764"/>
              </a:avLst>
            </a:prstGeom>
            <a:solidFill>
              <a:srgbClr val="FFFF99"/>
            </a:solidFill>
            <a:ln w="25400" algn="ctr">
              <a:solidFill>
                <a:srgbClr val="0033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defRPr/>
              </a:pPr>
              <a:r>
                <a:rPr kumimoji="0" lang="en-US" sz="1050" b="1" i="0" u="none" strike="noStrike" kern="0" cap="none" spc="0" normalizeH="0" baseline="0" noProof="0" dirty="0" smtClean="0">
                  <a:ln>
                    <a:noFill/>
                  </a:ln>
                  <a:solidFill>
                    <a:srgbClr val="003300"/>
                  </a:solidFill>
                  <a:effectLst/>
                  <a:uLnTx/>
                  <a:uFillTx/>
                  <a:latin typeface="Arial" pitchFamily="34" charset="0"/>
                  <a:cs typeface="Arial" pitchFamily="34" charset="0"/>
                </a:rPr>
                <a:t>IEC 62351-9: </a:t>
              </a:r>
              <a:br>
                <a:rPr kumimoji="0" lang="en-US" sz="1050" b="1" i="0" u="none" strike="noStrike" kern="0" cap="none" spc="0" normalizeH="0" baseline="0" noProof="0" dirty="0" smtClean="0">
                  <a:ln>
                    <a:noFill/>
                  </a:ln>
                  <a:solidFill>
                    <a:srgbClr val="003300"/>
                  </a:solidFill>
                  <a:effectLst/>
                  <a:uLnTx/>
                  <a:uFillTx/>
                  <a:latin typeface="Arial" pitchFamily="34" charset="0"/>
                  <a:cs typeface="Arial" pitchFamily="34" charset="0"/>
                </a:rPr>
              </a:br>
              <a:r>
                <a:rPr kumimoji="0" lang="en-US" sz="1050" b="1" i="0" u="none" strike="noStrike" kern="0" cap="none" spc="0" normalizeH="0" baseline="0" noProof="0" dirty="0" smtClean="0">
                  <a:ln>
                    <a:noFill/>
                  </a:ln>
                  <a:solidFill>
                    <a:srgbClr val="003300"/>
                  </a:solidFill>
                  <a:effectLst/>
                  <a:uLnTx/>
                  <a:uFillTx/>
                  <a:latin typeface="Arial" pitchFamily="34" charset="0"/>
                  <a:cs typeface="Arial" pitchFamily="34" charset="0"/>
                </a:rPr>
                <a:t>Key Management</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69" name="Line 16"/>
            <p:cNvSpPr>
              <a:spLocks noChangeShapeType="1"/>
            </p:cNvSpPr>
            <p:nvPr/>
          </p:nvSpPr>
          <p:spPr bwMode="auto">
            <a:xfrm flipV="1">
              <a:off x="2447764" y="2283550"/>
              <a:ext cx="666074" cy="749406"/>
            </a:xfrm>
            <a:prstGeom prst="line">
              <a:avLst/>
            </a:prstGeom>
            <a:noFill/>
            <a:ln w="28575">
              <a:solidFill>
                <a:srgbClr val="008000"/>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0" name="Line 17"/>
            <p:cNvSpPr>
              <a:spLocks noChangeShapeType="1"/>
            </p:cNvSpPr>
            <p:nvPr/>
          </p:nvSpPr>
          <p:spPr bwMode="auto">
            <a:xfrm>
              <a:off x="2447764" y="1304764"/>
              <a:ext cx="666074" cy="978785"/>
            </a:xfrm>
            <a:prstGeom prst="line">
              <a:avLst/>
            </a:prstGeom>
            <a:noFill/>
            <a:ln w="28575">
              <a:solidFill>
                <a:srgbClr val="008000"/>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1" name="Line 18"/>
            <p:cNvSpPr>
              <a:spLocks noChangeShapeType="1"/>
            </p:cNvSpPr>
            <p:nvPr/>
          </p:nvSpPr>
          <p:spPr bwMode="auto">
            <a:xfrm>
              <a:off x="2447764" y="1736812"/>
              <a:ext cx="666074" cy="1032793"/>
            </a:xfrm>
            <a:prstGeom prst="line">
              <a:avLst/>
            </a:prstGeom>
            <a:noFill/>
            <a:ln w="28575">
              <a:solidFill>
                <a:srgbClr val="FF0000"/>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2" name="Line 19"/>
            <p:cNvSpPr>
              <a:spLocks noChangeShapeType="1"/>
            </p:cNvSpPr>
            <p:nvPr/>
          </p:nvSpPr>
          <p:spPr bwMode="auto">
            <a:xfrm>
              <a:off x="2447764" y="2168860"/>
              <a:ext cx="666074" cy="600745"/>
            </a:xfrm>
            <a:prstGeom prst="line">
              <a:avLst/>
            </a:prstGeom>
            <a:noFill/>
            <a:ln w="28575">
              <a:solidFill>
                <a:srgbClr val="FF0000"/>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3" name="Line 20"/>
            <p:cNvSpPr>
              <a:spLocks noChangeShapeType="1"/>
            </p:cNvSpPr>
            <p:nvPr/>
          </p:nvSpPr>
          <p:spPr bwMode="auto">
            <a:xfrm>
              <a:off x="2447764" y="3032956"/>
              <a:ext cx="666074" cy="384720"/>
            </a:xfrm>
            <a:prstGeom prst="line">
              <a:avLst/>
            </a:prstGeom>
            <a:noFill/>
            <a:ln w="28575">
              <a:solidFill>
                <a:srgbClr val="0000FF"/>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4" name="Line 21"/>
            <p:cNvSpPr>
              <a:spLocks noChangeShapeType="1"/>
            </p:cNvSpPr>
            <p:nvPr/>
          </p:nvSpPr>
          <p:spPr bwMode="auto">
            <a:xfrm>
              <a:off x="2447764" y="2600908"/>
              <a:ext cx="666074" cy="816769"/>
            </a:xfrm>
            <a:prstGeom prst="line">
              <a:avLst/>
            </a:prstGeom>
            <a:noFill/>
            <a:ln w="28575">
              <a:solidFill>
                <a:srgbClr val="0000FF"/>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5" name="Freeform 74"/>
            <p:cNvSpPr/>
            <p:nvPr/>
          </p:nvSpPr>
          <p:spPr bwMode="auto">
            <a:xfrm>
              <a:off x="5341473" y="1851502"/>
              <a:ext cx="153748" cy="476335"/>
            </a:xfrm>
            <a:custGeom>
              <a:avLst/>
              <a:gdLst>
                <a:gd name="connsiteX0" fmla="*/ 0 w 153748"/>
                <a:gd name="connsiteY0" fmla="*/ 453154 h 453154"/>
                <a:gd name="connsiteX1" fmla="*/ 153748 w 153748"/>
                <a:gd name="connsiteY1" fmla="*/ 178025 h 453154"/>
                <a:gd name="connsiteX2" fmla="*/ 0 w 153748"/>
                <a:gd name="connsiteY2" fmla="*/ 0 h 453154"/>
              </a:gdLst>
              <a:ahLst/>
              <a:cxnLst>
                <a:cxn ang="0">
                  <a:pos x="connsiteX0" y="connsiteY0"/>
                </a:cxn>
                <a:cxn ang="0">
                  <a:pos x="connsiteX1" y="connsiteY1"/>
                </a:cxn>
                <a:cxn ang="0">
                  <a:pos x="connsiteX2" y="connsiteY2"/>
                </a:cxn>
              </a:cxnLst>
              <a:rect l="l" t="t" r="r" b="b"/>
              <a:pathLst>
                <a:path w="153748" h="453154">
                  <a:moveTo>
                    <a:pt x="0" y="453154"/>
                  </a:moveTo>
                  <a:cubicBezTo>
                    <a:pt x="76874" y="353352"/>
                    <a:pt x="153748" y="253551"/>
                    <a:pt x="153748" y="178025"/>
                  </a:cubicBezTo>
                  <a:cubicBezTo>
                    <a:pt x="153748" y="102499"/>
                    <a:pt x="76874" y="51249"/>
                    <a:pt x="0" y="0"/>
                  </a:cubicBezTo>
                </a:path>
              </a:pathLst>
            </a:custGeom>
            <a:noFill/>
            <a:ln w="25400" cap="flat" cmpd="sng" algn="ctr">
              <a:solidFill>
                <a:srgbClr val="647D2D"/>
              </a:solidFill>
              <a:prstDash val="solid"/>
              <a:round/>
              <a:headEnd type="none" w="med" len="med"/>
              <a:tailEnd type="triangle" w="med"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charset="0"/>
                <a:ea typeface="ヒラギノ角ゴ Pro W3" charset="0"/>
              </a:endParaRPr>
            </a:p>
          </p:txBody>
        </p:sp>
        <p:sp>
          <p:nvSpPr>
            <p:cNvPr id="76" name="Freeform 75"/>
            <p:cNvSpPr/>
            <p:nvPr/>
          </p:nvSpPr>
          <p:spPr bwMode="auto">
            <a:xfrm>
              <a:off x="5323071" y="1707486"/>
              <a:ext cx="331773" cy="1128811"/>
            </a:xfrm>
            <a:custGeom>
              <a:avLst/>
              <a:gdLst>
                <a:gd name="connsiteX0" fmla="*/ 0 w 331773"/>
                <a:gd name="connsiteY0" fmla="*/ 1035780 h 1035780"/>
                <a:gd name="connsiteX1" fmla="*/ 331773 w 331773"/>
                <a:gd name="connsiteY1" fmla="*/ 323681 h 1035780"/>
                <a:gd name="connsiteX2" fmla="*/ 0 w 331773"/>
                <a:gd name="connsiteY2" fmla="*/ 0 h 1035780"/>
              </a:gdLst>
              <a:ahLst/>
              <a:cxnLst>
                <a:cxn ang="0">
                  <a:pos x="connsiteX0" y="connsiteY0"/>
                </a:cxn>
                <a:cxn ang="0">
                  <a:pos x="connsiteX1" y="connsiteY1"/>
                </a:cxn>
                <a:cxn ang="0">
                  <a:pos x="connsiteX2" y="connsiteY2"/>
                </a:cxn>
              </a:cxnLst>
              <a:rect l="l" t="t" r="r" b="b"/>
              <a:pathLst>
                <a:path w="331773" h="1035780">
                  <a:moveTo>
                    <a:pt x="0" y="1035780"/>
                  </a:moveTo>
                  <a:cubicBezTo>
                    <a:pt x="165886" y="766045"/>
                    <a:pt x="331773" y="496311"/>
                    <a:pt x="331773" y="323681"/>
                  </a:cubicBezTo>
                  <a:cubicBezTo>
                    <a:pt x="331773" y="151051"/>
                    <a:pt x="165886" y="75525"/>
                    <a:pt x="0" y="0"/>
                  </a:cubicBezTo>
                </a:path>
              </a:pathLst>
            </a:custGeom>
            <a:noFill/>
            <a:ln w="25400" cap="flat" cmpd="sng" algn="ctr">
              <a:solidFill>
                <a:srgbClr val="647D2D"/>
              </a:solidFill>
              <a:prstDash val="solid"/>
              <a:round/>
              <a:headEnd type="none" w="med" len="med"/>
              <a:tailEnd type="triangle" w="med"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charset="0"/>
                <a:ea typeface="ヒラギノ角ゴ Pro W3" charset="0"/>
              </a:endParaRPr>
            </a:p>
          </p:txBody>
        </p:sp>
        <p:sp>
          <p:nvSpPr>
            <p:cNvPr id="77" name="Freeform 76"/>
            <p:cNvSpPr/>
            <p:nvPr/>
          </p:nvSpPr>
          <p:spPr bwMode="auto">
            <a:xfrm>
              <a:off x="5333381" y="1599474"/>
              <a:ext cx="534074" cy="1754713"/>
            </a:xfrm>
            <a:custGeom>
              <a:avLst/>
              <a:gdLst>
                <a:gd name="connsiteX0" fmla="*/ 0 w 534074"/>
                <a:gd name="connsiteY0" fmla="*/ 1626499 h 1626499"/>
                <a:gd name="connsiteX1" fmla="*/ 534074 w 534074"/>
                <a:gd name="connsiteY1" fmla="*/ 372234 h 1626499"/>
                <a:gd name="connsiteX2" fmla="*/ 0 w 534074"/>
                <a:gd name="connsiteY2" fmla="*/ 0 h 1626499"/>
              </a:gdLst>
              <a:ahLst/>
              <a:cxnLst>
                <a:cxn ang="0">
                  <a:pos x="connsiteX0" y="connsiteY0"/>
                </a:cxn>
                <a:cxn ang="0">
                  <a:pos x="connsiteX1" y="connsiteY1"/>
                </a:cxn>
                <a:cxn ang="0">
                  <a:pos x="connsiteX2" y="connsiteY2"/>
                </a:cxn>
              </a:cxnLst>
              <a:rect l="l" t="t" r="r" b="b"/>
              <a:pathLst>
                <a:path w="534074" h="1626499">
                  <a:moveTo>
                    <a:pt x="0" y="1626499"/>
                  </a:moveTo>
                  <a:cubicBezTo>
                    <a:pt x="267037" y="1134908"/>
                    <a:pt x="534074" y="643317"/>
                    <a:pt x="534074" y="372234"/>
                  </a:cubicBezTo>
                  <a:cubicBezTo>
                    <a:pt x="534074" y="101151"/>
                    <a:pt x="267037" y="50575"/>
                    <a:pt x="0" y="0"/>
                  </a:cubicBezTo>
                </a:path>
              </a:pathLst>
            </a:custGeom>
            <a:noFill/>
            <a:ln w="25400" cap="flat" cmpd="sng" algn="ctr">
              <a:solidFill>
                <a:srgbClr val="647D2D"/>
              </a:solidFill>
              <a:prstDash val="solid"/>
              <a:round/>
              <a:headEnd type="none" w="med" len="med"/>
              <a:tailEnd type="triangle" w="med"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charset="0"/>
                <a:ea typeface="ヒラギノ角ゴ Pro W3" charset="0"/>
              </a:endParaRPr>
            </a:p>
          </p:txBody>
        </p:sp>
        <p:sp>
          <p:nvSpPr>
            <p:cNvPr id="78" name="AutoShape 6"/>
            <p:cNvSpPr>
              <a:spLocks noChangeArrowheads="1"/>
            </p:cNvSpPr>
            <p:nvPr/>
          </p:nvSpPr>
          <p:spPr bwMode="auto">
            <a:xfrm>
              <a:off x="3126827" y="1491462"/>
              <a:ext cx="2206307" cy="446400"/>
            </a:xfrm>
            <a:prstGeom prst="roundRect">
              <a:avLst>
                <a:gd name="adj" fmla="val 4764"/>
              </a:avLst>
            </a:prstGeom>
            <a:solidFill>
              <a:srgbClr val="FFFF99"/>
            </a:solidFill>
            <a:ln w="25400" algn="ctr">
              <a:solidFill>
                <a:srgbClr val="9900CC"/>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smtClean="0">
                  <a:ln>
                    <a:noFill/>
                  </a:ln>
                  <a:solidFill>
                    <a:srgbClr val="800080"/>
                  </a:solidFill>
                  <a:effectLst/>
                  <a:uLnTx/>
                  <a:uFillTx/>
                  <a:latin typeface="Arial" pitchFamily="34" charset="0"/>
                  <a:cs typeface="Arial" pitchFamily="34" charset="0"/>
                </a:rPr>
                <a:t>IEC 62351-3: Profiles including TCP/IP</a:t>
              </a:r>
              <a:endParaRPr kumimoji="0" lang="en-US" sz="16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79" name="AutoShape 7"/>
            <p:cNvSpPr>
              <a:spLocks noChangeArrowheads="1"/>
            </p:cNvSpPr>
            <p:nvPr/>
          </p:nvSpPr>
          <p:spPr bwMode="auto">
            <a:xfrm>
              <a:off x="3126827" y="2067526"/>
              <a:ext cx="2206307" cy="446400"/>
            </a:xfrm>
            <a:prstGeom prst="roundRect">
              <a:avLst>
                <a:gd name="adj" fmla="val 4764"/>
              </a:avLst>
            </a:prstGeom>
            <a:solidFill>
              <a:srgbClr val="FFFF99"/>
            </a:solidFill>
            <a:ln w="25400" algn="ctr">
              <a:solidFill>
                <a:srgbClr val="006600"/>
              </a:solidFill>
              <a:round/>
              <a:headEnd/>
              <a:tailEnd/>
            </a:ln>
            <a:effectLst/>
          </p:spPr>
          <p:txBody>
            <a:bodyPr vert="horz" wrap="square" lIns="91440" tIns="45720" rIns="91440" bIns="45720" numCol="1" anchor="ctr" anchorCtr="0" compatLnSpc="1">
              <a:prstTxWarp prst="textNoShape">
                <a:avLst/>
              </a:prstTxWarp>
            </a:bodyPr>
            <a:lstStyle/>
            <a:p>
              <a:pPr algn="ctr" fontAlgn="base">
                <a:spcBef>
                  <a:spcPts val="600"/>
                </a:spcBef>
                <a:spcAft>
                  <a:spcPts val="1000"/>
                </a:spcAft>
                <a:defRPr/>
              </a:pPr>
              <a:r>
                <a:rPr kumimoji="0" lang="en-US" sz="1050" b="1" i="0" u="none" strike="noStrike" kern="0" cap="none" spc="0" normalizeH="0" baseline="0" noProof="0" dirty="0" smtClean="0">
                  <a:ln>
                    <a:noFill/>
                  </a:ln>
                  <a:solidFill>
                    <a:srgbClr val="003300"/>
                  </a:solidFill>
                  <a:effectLst/>
                  <a:uLnTx/>
                  <a:uFillTx/>
                  <a:latin typeface="Arial" pitchFamily="34" charset="0"/>
                  <a:cs typeface="Arial" pitchFamily="34" charset="0"/>
                </a:rPr>
                <a:t>IEC 62351-4: Profiles including </a:t>
              </a:r>
              <a:r>
                <a:rPr lang="en-US" sz="1050" b="1" kern="0" smtClean="0">
                  <a:solidFill>
                    <a:srgbClr val="003300"/>
                  </a:solidFill>
                  <a:latin typeface="Arial" pitchFamily="34" charset="0"/>
                  <a:cs typeface="Arial" pitchFamily="34" charset="0"/>
                </a:rPr>
                <a:t>MMS and similar Payloads</a:t>
              </a:r>
              <a:endParaRPr kumimoji="0" lang="en-US" sz="16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80" name="AutoShape 8"/>
            <p:cNvSpPr>
              <a:spLocks noChangeArrowheads="1"/>
            </p:cNvSpPr>
            <p:nvPr/>
          </p:nvSpPr>
          <p:spPr bwMode="auto">
            <a:xfrm>
              <a:off x="3126827" y="2643590"/>
              <a:ext cx="2206307" cy="446400"/>
            </a:xfrm>
            <a:prstGeom prst="roundRect">
              <a:avLst>
                <a:gd name="adj" fmla="val 4764"/>
              </a:avLst>
            </a:prstGeom>
            <a:solidFill>
              <a:srgbClr val="FFFF99"/>
            </a:solidFill>
            <a:ln w="25400" algn="ctr">
              <a:solidFill>
                <a:srgbClr val="FF00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FF0000"/>
                  </a:solidFill>
                  <a:effectLst/>
                  <a:uLnTx/>
                  <a:uFillTx/>
                  <a:latin typeface="Arial" pitchFamily="34" charset="0"/>
                  <a:cs typeface="Arial" pitchFamily="34" charset="0"/>
                </a:rPr>
                <a:t>IEC 62351-5: IEC 60870-5 and Derivates</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81" name="AutoShape 9"/>
            <p:cNvSpPr>
              <a:spLocks noChangeArrowheads="1"/>
            </p:cNvSpPr>
            <p:nvPr/>
          </p:nvSpPr>
          <p:spPr bwMode="auto">
            <a:xfrm>
              <a:off x="3126827" y="3205318"/>
              <a:ext cx="2206307" cy="446400"/>
            </a:xfrm>
            <a:prstGeom prst="roundRect">
              <a:avLst>
                <a:gd name="adj" fmla="val 4764"/>
              </a:avLst>
            </a:prstGeom>
            <a:solidFill>
              <a:srgbClr val="FFFF99"/>
            </a:solidFill>
            <a:ln w="25400" algn="ctr">
              <a:solidFill>
                <a:srgbClr val="00008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80"/>
                  </a:solidFill>
                  <a:effectLst/>
                  <a:uLnTx/>
                  <a:uFillTx/>
                  <a:latin typeface="Arial" pitchFamily="34" charset="0"/>
                  <a:cs typeface="Arial" pitchFamily="34" charset="0"/>
                </a:rPr>
                <a:t>IEC 62351-6: IEC 61850 Profiles</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82" name="TextBox 81"/>
            <p:cNvSpPr txBox="1"/>
            <p:nvPr/>
          </p:nvSpPr>
          <p:spPr>
            <a:xfrm>
              <a:off x="3198835" y="851311"/>
              <a:ext cx="1800200" cy="144000"/>
            </a:xfrm>
            <a:prstGeom prst="rect">
              <a:avLst/>
            </a:prstGeom>
            <a:solidFill>
              <a:srgbClr val="FFFFFF"/>
            </a:solidFill>
            <a:ln>
              <a:solidFill>
                <a:srgbClr val="879BAA"/>
              </a:solidFill>
              <a:prstDash val="dashDot"/>
            </a:ln>
          </p:spPr>
          <p:txBody>
            <a:bodyPr wrap="non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2007 </a:t>
              </a:r>
            </a:p>
          </p:txBody>
        </p:sp>
        <p:sp>
          <p:nvSpPr>
            <p:cNvPr id="83" name="TextBox 82"/>
            <p:cNvSpPr txBox="1"/>
            <p:nvPr/>
          </p:nvSpPr>
          <p:spPr>
            <a:xfrm>
              <a:off x="3198835" y="1326133"/>
              <a:ext cx="1800200" cy="144000"/>
            </a:xfrm>
            <a:prstGeom prst="rect">
              <a:avLst/>
            </a:prstGeom>
            <a:solidFill>
              <a:srgbClr val="FFFFFF"/>
            </a:solidFill>
            <a:ln>
              <a:solidFill>
                <a:srgbClr val="879BAA"/>
              </a:solidFill>
              <a:prstDash val="dashDot"/>
            </a:ln>
          </p:spPr>
          <p:txBody>
            <a:bodyPr wrap="non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2008 </a:t>
              </a:r>
            </a:p>
          </p:txBody>
        </p:sp>
        <p:sp>
          <p:nvSpPr>
            <p:cNvPr id="84" name="TextBox 83"/>
            <p:cNvSpPr txBox="1"/>
            <p:nvPr/>
          </p:nvSpPr>
          <p:spPr>
            <a:xfrm>
              <a:off x="3198835" y="1887526"/>
              <a:ext cx="1800200"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2007, IS10/2014</a:t>
              </a:r>
            </a:p>
          </p:txBody>
        </p:sp>
        <p:sp>
          <p:nvSpPr>
            <p:cNvPr id="85" name="TextBox 84"/>
            <p:cNvSpPr txBox="1"/>
            <p:nvPr/>
          </p:nvSpPr>
          <p:spPr>
            <a:xfrm>
              <a:off x="3198835" y="2463590"/>
              <a:ext cx="1800200"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2007, CDV 06/2016</a:t>
              </a:r>
            </a:p>
          </p:txBody>
        </p:sp>
        <p:sp>
          <p:nvSpPr>
            <p:cNvPr id="86" name="TextBox 85"/>
            <p:cNvSpPr txBox="1"/>
            <p:nvPr/>
          </p:nvSpPr>
          <p:spPr>
            <a:xfrm>
              <a:off x="3198835" y="3018002"/>
              <a:ext cx="1800200"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2009, TS Ed.2 – 04/2013 </a:t>
              </a:r>
            </a:p>
          </p:txBody>
        </p:sp>
        <p:sp>
          <p:nvSpPr>
            <p:cNvPr id="87" name="TextBox 86"/>
            <p:cNvSpPr txBox="1"/>
            <p:nvPr/>
          </p:nvSpPr>
          <p:spPr>
            <a:xfrm>
              <a:off x="3198835" y="3579710"/>
              <a:ext cx="1800200"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2007, CD 06/2016</a:t>
              </a:r>
            </a:p>
          </p:txBody>
        </p:sp>
        <p:sp>
          <p:nvSpPr>
            <p:cNvPr id="88" name="TextBox 87"/>
            <p:cNvSpPr txBox="1"/>
            <p:nvPr/>
          </p:nvSpPr>
          <p:spPr>
            <a:xfrm rot="16200000">
              <a:off x="5915876" y="2856283"/>
              <a:ext cx="2382943"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2010, FDIS 6/2016, IS 12/2016</a:t>
              </a:r>
            </a:p>
          </p:txBody>
        </p:sp>
        <p:sp>
          <p:nvSpPr>
            <p:cNvPr id="89" name="TextBox 88"/>
            <p:cNvSpPr txBox="1"/>
            <p:nvPr/>
          </p:nvSpPr>
          <p:spPr>
            <a:xfrm rot="16200000">
              <a:off x="6474533" y="2856284"/>
              <a:ext cx="2382944"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TS Ed.1 – 2011, RR 06/2016</a:t>
              </a:r>
            </a:p>
          </p:txBody>
        </p:sp>
        <p:sp>
          <p:nvSpPr>
            <p:cNvPr id="90" name="TextBox 89"/>
            <p:cNvSpPr txBox="1"/>
            <p:nvPr/>
          </p:nvSpPr>
          <p:spPr>
            <a:xfrm rot="16200000">
              <a:off x="7041551" y="2856282"/>
              <a:ext cx="2382941"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CD Ed.1 – 2013, CD2  – 03/2015, CDV 01/2016</a:t>
              </a:r>
            </a:p>
          </p:txBody>
        </p:sp>
        <p:sp>
          <p:nvSpPr>
            <p:cNvPr id="91" name="Line 26"/>
            <p:cNvSpPr>
              <a:spLocks noChangeShapeType="1"/>
            </p:cNvSpPr>
            <p:nvPr/>
          </p:nvSpPr>
          <p:spPr bwMode="auto">
            <a:xfrm flipV="1">
              <a:off x="2447764" y="2384884"/>
              <a:ext cx="684076" cy="1044116"/>
            </a:xfrm>
            <a:prstGeom prst="line">
              <a:avLst/>
            </a:prstGeom>
            <a:noFill/>
            <a:ln w="28575">
              <a:solidFill>
                <a:srgbClr val="008000"/>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92" name="Line 26"/>
            <p:cNvSpPr>
              <a:spLocks noChangeShapeType="1"/>
            </p:cNvSpPr>
            <p:nvPr/>
          </p:nvSpPr>
          <p:spPr bwMode="auto">
            <a:xfrm>
              <a:off x="2447764" y="3897032"/>
              <a:ext cx="666074" cy="20"/>
            </a:xfrm>
            <a:prstGeom prst="line">
              <a:avLst/>
            </a:prstGeom>
            <a:noFill/>
            <a:ln w="28575">
              <a:solidFill>
                <a:srgbClr val="E36C0A"/>
              </a:solidFill>
              <a:round/>
              <a:headEnd/>
              <a:tailEnd type="triangle" w="med" len="lg"/>
            </a:ln>
          </p:spPr>
          <p:txBody>
            <a:bodyPr vert="horz" wrap="square" lIns="91440" tIns="45720" rIns="9144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3" name="AutoShape 22"/>
            <p:cNvSpPr>
              <a:spLocks noChangeArrowheads="1"/>
            </p:cNvSpPr>
            <p:nvPr/>
          </p:nvSpPr>
          <p:spPr bwMode="auto">
            <a:xfrm>
              <a:off x="3131840" y="5301208"/>
              <a:ext cx="5796644" cy="374711"/>
            </a:xfrm>
            <a:prstGeom prst="roundRect">
              <a:avLst>
                <a:gd name="adj" fmla="val 4764"/>
              </a:avLst>
            </a:prstGeom>
            <a:solidFill>
              <a:srgbClr val="FFFF99"/>
            </a:solidFill>
            <a:ln w="25400" algn="ctr">
              <a:solidFill>
                <a:srgbClr val="FFC0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00"/>
                  </a:solidFill>
                  <a:effectLst/>
                  <a:uLnTx/>
                  <a:uFillTx/>
                  <a:latin typeface="Arial" pitchFamily="34" charset="0"/>
                  <a:cs typeface="Arial" pitchFamily="34" charset="0"/>
                </a:rPr>
                <a:t>IEC 62351-10: Security architecture guidelines for TC 57 systems</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94" name="AutoShape 22"/>
            <p:cNvSpPr>
              <a:spLocks noChangeArrowheads="1"/>
            </p:cNvSpPr>
            <p:nvPr/>
          </p:nvSpPr>
          <p:spPr bwMode="auto">
            <a:xfrm>
              <a:off x="3131840" y="5769260"/>
              <a:ext cx="5796644" cy="374711"/>
            </a:xfrm>
            <a:prstGeom prst="roundRect">
              <a:avLst>
                <a:gd name="adj" fmla="val 4764"/>
              </a:avLst>
            </a:prstGeom>
            <a:solidFill>
              <a:srgbClr val="FFFF99"/>
            </a:solidFill>
            <a:ln w="25400" algn="ctr">
              <a:solidFill>
                <a:srgbClr val="FFC0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00"/>
                  </a:solidFill>
                  <a:effectLst/>
                  <a:uLnTx/>
                  <a:uFillTx/>
                  <a:latin typeface="Arial" pitchFamily="34" charset="0"/>
                  <a:cs typeface="Arial" pitchFamily="34" charset="0"/>
                </a:rPr>
                <a:t>IEC 62351-12</a:t>
              </a:r>
              <a:r>
                <a:rPr kumimoji="0" lang="en-US" sz="1050" b="1" i="0" u="none" strike="noStrike" kern="0" cap="none" spc="0" normalizeH="0" baseline="0" noProof="0" dirty="0" smtClean="0">
                  <a:ln>
                    <a:noFill/>
                  </a:ln>
                  <a:solidFill>
                    <a:srgbClr val="000000"/>
                  </a:solidFill>
                  <a:effectLst/>
                  <a:uLnTx/>
                  <a:uFillTx/>
                  <a:cs typeface="Arial" pitchFamily="34" charset="0"/>
                </a:rPr>
                <a:t>: Resilience and Security Recommendations for Power Systems with DER</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95" name="AutoShape 22"/>
            <p:cNvSpPr>
              <a:spLocks noChangeArrowheads="1"/>
            </p:cNvSpPr>
            <p:nvPr/>
          </p:nvSpPr>
          <p:spPr bwMode="auto">
            <a:xfrm>
              <a:off x="3131839" y="6258661"/>
              <a:ext cx="5796645" cy="374711"/>
            </a:xfrm>
            <a:prstGeom prst="roundRect">
              <a:avLst>
                <a:gd name="adj" fmla="val 4764"/>
              </a:avLst>
            </a:prstGeom>
            <a:solidFill>
              <a:srgbClr val="FFFF99"/>
            </a:solidFill>
            <a:ln w="25400" algn="ctr">
              <a:solidFill>
                <a:srgbClr val="FFC0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00"/>
                  </a:solidFill>
                  <a:effectLst/>
                  <a:uLnTx/>
                  <a:uFillTx/>
                  <a:latin typeface="Arial" pitchFamily="34" charset="0"/>
                  <a:cs typeface="Arial" pitchFamily="34" charset="0"/>
                </a:rPr>
                <a:t>IEC 62351-13: </a:t>
              </a:r>
              <a:r>
                <a:rPr kumimoji="0" lang="en-US" sz="1050" b="1" i="0" u="none" strike="noStrike" kern="0" cap="none" spc="0" normalizeH="0" baseline="0" noProof="0" dirty="0" smtClean="0">
                  <a:ln>
                    <a:noFill/>
                  </a:ln>
                  <a:solidFill>
                    <a:srgbClr val="000000"/>
                  </a:solidFill>
                  <a:effectLst/>
                  <a:uLnTx/>
                  <a:uFillTx/>
                  <a:cs typeface="Arial" pitchFamily="34" charset="0"/>
                </a:rPr>
                <a:t>What Security Topics Should Be Covered in Standards and Specifications</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96" name="Freeform 95"/>
            <p:cNvSpPr/>
            <p:nvPr/>
          </p:nvSpPr>
          <p:spPr bwMode="auto">
            <a:xfrm>
              <a:off x="5323071" y="2355559"/>
              <a:ext cx="534074" cy="1116124"/>
            </a:xfrm>
            <a:custGeom>
              <a:avLst/>
              <a:gdLst>
                <a:gd name="connsiteX0" fmla="*/ 0 w 534074"/>
                <a:gd name="connsiteY0" fmla="*/ 1626499 h 1626499"/>
                <a:gd name="connsiteX1" fmla="*/ 534074 w 534074"/>
                <a:gd name="connsiteY1" fmla="*/ 372234 h 1626499"/>
                <a:gd name="connsiteX2" fmla="*/ 0 w 534074"/>
                <a:gd name="connsiteY2" fmla="*/ 0 h 1626499"/>
              </a:gdLst>
              <a:ahLst/>
              <a:cxnLst>
                <a:cxn ang="0">
                  <a:pos x="connsiteX0" y="connsiteY0"/>
                </a:cxn>
                <a:cxn ang="0">
                  <a:pos x="connsiteX1" y="connsiteY1"/>
                </a:cxn>
                <a:cxn ang="0">
                  <a:pos x="connsiteX2" y="connsiteY2"/>
                </a:cxn>
              </a:cxnLst>
              <a:rect l="l" t="t" r="r" b="b"/>
              <a:pathLst>
                <a:path w="534074" h="1626499">
                  <a:moveTo>
                    <a:pt x="0" y="1626499"/>
                  </a:moveTo>
                  <a:cubicBezTo>
                    <a:pt x="267037" y="1134908"/>
                    <a:pt x="534074" y="643317"/>
                    <a:pt x="534074" y="372234"/>
                  </a:cubicBezTo>
                  <a:cubicBezTo>
                    <a:pt x="534074" y="101151"/>
                    <a:pt x="267037" y="50575"/>
                    <a:pt x="0" y="0"/>
                  </a:cubicBezTo>
                </a:path>
              </a:pathLst>
            </a:custGeom>
            <a:noFill/>
            <a:ln w="25400" cap="flat" cmpd="sng" algn="ctr">
              <a:solidFill>
                <a:srgbClr val="647D2D"/>
              </a:solidFill>
              <a:prstDash val="solid"/>
              <a:round/>
              <a:headEnd type="none" w="med" len="med"/>
              <a:tailEnd type="triangle" w="med"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charset="0"/>
                <a:ea typeface="ヒラギノ角ゴ Pro W3" charset="0"/>
              </a:endParaRPr>
            </a:p>
          </p:txBody>
        </p:sp>
        <p:sp>
          <p:nvSpPr>
            <p:cNvPr id="97" name="AutoShape 12"/>
            <p:cNvSpPr>
              <a:spLocks noChangeArrowheads="1"/>
            </p:cNvSpPr>
            <p:nvPr/>
          </p:nvSpPr>
          <p:spPr bwMode="auto">
            <a:xfrm rot="16200000">
              <a:off x="7237023" y="2618253"/>
              <a:ext cx="2699982" cy="446400"/>
            </a:xfrm>
            <a:prstGeom prst="roundRect">
              <a:avLst>
                <a:gd name="adj" fmla="val 4764"/>
              </a:avLst>
            </a:prstGeom>
            <a:solidFill>
              <a:srgbClr val="FFFF99"/>
            </a:solidFill>
            <a:ln w="25400" algn="ctr">
              <a:solidFill>
                <a:srgbClr val="0033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defRPr/>
              </a:pPr>
              <a:r>
                <a:rPr kumimoji="0" lang="en-US" sz="1050" b="1" i="0" u="none" strike="noStrike" kern="0" cap="none" spc="0" normalizeH="0" baseline="0" noProof="0" dirty="0" smtClean="0">
                  <a:ln>
                    <a:noFill/>
                  </a:ln>
                  <a:solidFill>
                    <a:srgbClr val="003300"/>
                  </a:solidFill>
                  <a:effectLst/>
                  <a:uLnTx/>
                  <a:uFillTx/>
                  <a:latin typeface="Arial" pitchFamily="34" charset="0"/>
                  <a:cs typeface="Arial" pitchFamily="34" charset="0"/>
                </a:rPr>
                <a:t>IEC 62351-14: </a:t>
              </a:r>
              <a:br>
                <a:rPr kumimoji="0" lang="en-US" sz="1050" b="1" i="0" u="none" strike="noStrike" kern="0" cap="none" spc="0" normalizeH="0" baseline="0" noProof="0" dirty="0" smtClean="0">
                  <a:ln>
                    <a:noFill/>
                  </a:ln>
                  <a:solidFill>
                    <a:srgbClr val="003300"/>
                  </a:solidFill>
                  <a:effectLst/>
                  <a:uLnTx/>
                  <a:uFillTx/>
                  <a:latin typeface="Arial" pitchFamily="34" charset="0"/>
                  <a:cs typeface="Arial" pitchFamily="34" charset="0"/>
                </a:rPr>
              </a:br>
              <a:r>
                <a:rPr kumimoji="0" lang="en-US" sz="1050" b="1" i="0" u="none" strike="noStrike" kern="0" cap="none" spc="0" normalizeH="0" baseline="0" noProof="0" dirty="0" smtClean="0">
                  <a:ln>
                    <a:noFill/>
                  </a:ln>
                  <a:solidFill>
                    <a:srgbClr val="003300"/>
                  </a:solidFill>
                  <a:effectLst/>
                  <a:uLnTx/>
                  <a:uFillTx/>
                  <a:latin typeface="Arial" pitchFamily="34" charset="0"/>
                  <a:cs typeface="Arial" pitchFamily="34" charset="0"/>
                </a:rPr>
                <a:t>Cyber Security Event Logging</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98" name="TextBox 97"/>
            <p:cNvSpPr txBox="1"/>
            <p:nvPr/>
          </p:nvSpPr>
          <p:spPr>
            <a:xfrm rot="16200000">
              <a:off x="7629009" y="2856282"/>
              <a:ext cx="2382941"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NWIP 01/2016</a:t>
              </a:r>
            </a:p>
          </p:txBody>
        </p:sp>
        <p:sp>
          <p:nvSpPr>
            <p:cNvPr id="99" name="AutoShape 4"/>
            <p:cNvSpPr>
              <a:spLocks noChangeArrowheads="1"/>
            </p:cNvSpPr>
            <p:nvPr/>
          </p:nvSpPr>
          <p:spPr bwMode="auto">
            <a:xfrm>
              <a:off x="3131840" y="4365104"/>
              <a:ext cx="5796644" cy="374711"/>
            </a:xfrm>
            <a:prstGeom prst="roundRect">
              <a:avLst>
                <a:gd name="adj" fmla="val 4764"/>
              </a:avLst>
            </a:prstGeom>
            <a:solidFill>
              <a:srgbClr val="FFFF99"/>
            </a:solidFill>
            <a:ln w="25400">
              <a:solidFill>
                <a:srgbClr val="FFC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00"/>
                  </a:solidFill>
                  <a:effectLst/>
                  <a:uLnTx/>
                  <a:uFillTx/>
                  <a:latin typeface="Arial" pitchFamily="34" charset="0"/>
                  <a:cs typeface="Arial" pitchFamily="34" charset="0"/>
                </a:rPr>
                <a:t>IEC 62351-90-1: RBAC Guidelines</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00" name="TextBox 99"/>
            <p:cNvSpPr txBox="1"/>
            <p:nvPr/>
          </p:nvSpPr>
          <p:spPr>
            <a:xfrm>
              <a:off x="3198835" y="4667827"/>
              <a:ext cx="1800200" cy="144000"/>
            </a:xfrm>
            <a:prstGeom prst="rect">
              <a:avLst/>
            </a:prstGeom>
            <a:solidFill>
              <a:srgbClr val="FFFFFF"/>
            </a:solidFill>
            <a:ln>
              <a:solidFill>
                <a:srgbClr val="879BAA"/>
              </a:solidFill>
              <a:prstDash val="dashDot"/>
            </a:ln>
          </p:spPr>
          <p:txBody>
            <a:bodyPr wrap="non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DC 06/2016</a:t>
              </a:r>
            </a:p>
          </p:txBody>
        </p:sp>
        <p:sp>
          <p:nvSpPr>
            <p:cNvPr id="101" name="AutoShape 4"/>
            <p:cNvSpPr>
              <a:spLocks noChangeArrowheads="1"/>
            </p:cNvSpPr>
            <p:nvPr/>
          </p:nvSpPr>
          <p:spPr bwMode="auto">
            <a:xfrm>
              <a:off x="3131840" y="4833156"/>
              <a:ext cx="5796644" cy="374711"/>
            </a:xfrm>
            <a:prstGeom prst="roundRect">
              <a:avLst>
                <a:gd name="adj" fmla="val 4764"/>
              </a:avLst>
            </a:prstGeom>
            <a:solidFill>
              <a:srgbClr val="FFFF99"/>
            </a:solidFill>
            <a:ln w="25400">
              <a:solidFill>
                <a:srgbClr val="FFC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00"/>
                  </a:solidFill>
                  <a:effectLst/>
                  <a:uLnTx/>
                  <a:uFillTx/>
                  <a:latin typeface="Arial" pitchFamily="34" charset="0"/>
                  <a:cs typeface="Arial" pitchFamily="34" charset="0"/>
                </a:rPr>
                <a:t>IEC 62351-90-2: Deep Packet  Inspection</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02" name="TextBox 101"/>
            <p:cNvSpPr txBox="1"/>
            <p:nvPr/>
          </p:nvSpPr>
          <p:spPr>
            <a:xfrm>
              <a:off x="3198835" y="5135879"/>
              <a:ext cx="1800200" cy="144000"/>
            </a:xfrm>
            <a:prstGeom prst="rect">
              <a:avLst/>
            </a:prstGeom>
            <a:solidFill>
              <a:srgbClr val="FFFFFF"/>
            </a:solidFill>
            <a:ln>
              <a:solidFill>
                <a:srgbClr val="879BAA"/>
              </a:solidFill>
              <a:prstDash val="dashDot"/>
            </a:ln>
          </p:spPr>
          <p:txBody>
            <a:bodyPr wrap="non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DC 06/2016</a:t>
              </a:r>
            </a:p>
          </p:txBody>
        </p:sp>
        <p:sp>
          <p:nvSpPr>
            <p:cNvPr id="103" name="TextBox 102"/>
            <p:cNvSpPr txBox="1"/>
            <p:nvPr/>
          </p:nvSpPr>
          <p:spPr>
            <a:xfrm>
              <a:off x="3204048" y="5603911"/>
              <a:ext cx="1800000"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TR Ed.1 – 2012</a:t>
              </a:r>
            </a:p>
          </p:txBody>
        </p:sp>
        <p:sp>
          <p:nvSpPr>
            <p:cNvPr id="154" name="TextBox 153"/>
            <p:cNvSpPr txBox="1"/>
            <p:nvPr/>
          </p:nvSpPr>
          <p:spPr>
            <a:xfrm>
              <a:off x="3204048" y="6071963"/>
              <a:ext cx="1800000"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DTR– 01/2016, TR mid-2016</a:t>
              </a:r>
            </a:p>
          </p:txBody>
        </p:sp>
        <p:sp>
          <p:nvSpPr>
            <p:cNvPr id="155" name="TextBox 154"/>
            <p:cNvSpPr txBox="1"/>
            <p:nvPr/>
          </p:nvSpPr>
          <p:spPr>
            <a:xfrm>
              <a:off x="3204048" y="6561364"/>
              <a:ext cx="1800000"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DTR 01/2016, TR mid-2016</a:t>
              </a:r>
            </a:p>
          </p:txBody>
        </p:sp>
        <p:sp>
          <p:nvSpPr>
            <p:cNvPr id="156" name="AutoShape 10"/>
            <p:cNvSpPr>
              <a:spLocks noChangeArrowheads="1"/>
            </p:cNvSpPr>
            <p:nvPr/>
          </p:nvSpPr>
          <p:spPr bwMode="auto">
            <a:xfrm rot="16200000">
              <a:off x="-533233" y="5473893"/>
              <a:ext cx="1943898" cy="446400"/>
            </a:xfrm>
            <a:prstGeom prst="roundRect">
              <a:avLst>
                <a:gd name="adj" fmla="val 4764"/>
              </a:avLst>
            </a:prstGeom>
            <a:solidFill>
              <a:srgbClr val="FFFF99"/>
            </a:solidFill>
            <a:ln w="25400">
              <a:solidFill>
                <a:srgbClr val="AFB9C3"/>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00"/>
                  </a:solidFill>
                  <a:effectLst/>
                  <a:uLnTx/>
                  <a:uFillTx/>
                  <a:cs typeface="Arial" pitchFamily="34" charset="0"/>
                </a:rPr>
                <a:t>IEC 62351-100-1: </a:t>
              </a:r>
              <a:br>
                <a:rPr kumimoji="0" lang="en-US" sz="1050" b="1" i="0" u="none" strike="noStrike" kern="0" cap="none" spc="0" normalizeH="0" baseline="0" noProof="0" dirty="0" smtClean="0">
                  <a:ln>
                    <a:noFill/>
                  </a:ln>
                  <a:solidFill>
                    <a:srgbClr val="000000"/>
                  </a:solidFill>
                  <a:effectLst/>
                  <a:uLnTx/>
                  <a:uFillTx/>
                  <a:cs typeface="Arial" pitchFamily="34" charset="0"/>
                </a:rPr>
              </a:br>
              <a:r>
                <a:rPr kumimoji="0" lang="en-US" sz="1050" b="1" i="0" u="none" strike="noStrike" kern="0" cap="none" spc="0" normalizeH="0" baseline="0" noProof="0" dirty="0" smtClean="0">
                  <a:ln>
                    <a:noFill/>
                  </a:ln>
                  <a:solidFill>
                    <a:srgbClr val="000000"/>
                  </a:solidFill>
                  <a:effectLst/>
                  <a:uLnTx/>
                  <a:uFillTx/>
                  <a:cs typeface="Arial" pitchFamily="34" charset="0"/>
                </a:rPr>
                <a:t>IEC 60870-5-7 (Part 3/5)</a:t>
              </a:r>
            </a:p>
          </p:txBody>
        </p:sp>
        <p:sp>
          <p:nvSpPr>
            <p:cNvPr id="157" name="TextBox 156"/>
            <p:cNvSpPr txBox="1"/>
            <p:nvPr/>
          </p:nvSpPr>
          <p:spPr>
            <a:xfrm rot="16200000">
              <a:off x="212168" y="6024635"/>
              <a:ext cx="942783"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NWIP prepared</a:t>
              </a:r>
            </a:p>
          </p:txBody>
        </p:sp>
        <p:sp>
          <p:nvSpPr>
            <p:cNvPr id="158" name="AutoShape 4"/>
            <p:cNvSpPr>
              <a:spLocks noChangeArrowheads="1"/>
            </p:cNvSpPr>
            <p:nvPr/>
          </p:nvSpPr>
          <p:spPr bwMode="auto">
            <a:xfrm>
              <a:off x="215516" y="4365104"/>
              <a:ext cx="2736304" cy="374400"/>
            </a:xfrm>
            <a:prstGeom prst="roundRect">
              <a:avLst>
                <a:gd name="adj" fmla="val 4764"/>
              </a:avLst>
            </a:prstGeom>
            <a:solidFill>
              <a:srgbClr val="FFFF99"/>
            </a:solidFill>
            <a:ln w="25400">
              <a:solidFill>
                <a:srgbClr val="AFB9C3"/>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000000"/>
                  </a:solidFill>
                  <a:effectLst/>
                  <a:uLnTx/>
                  <a:uFillTx/>
                  <a:latin typeface="Arial" pitchFamily="34" charset="0"/>
                  <a:cs typeface="Arial" pitchFamily="34" charset="0"/>
                </a:rPr>
                <a:t>IEC 62351-100 Conformance Testing</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59" name="AutoShape 27"/>
            <p:cNvSpPr>
              <a:spLocks noChangeArrowheads="1"/>
            </p:cNvSpPr>
            <p:nvPr/>
          </p:nvSpPr>
          <p:spPr bwMode="auto">
            <a:xfrm>
              <a:off x="215516" y="1124744"/>
              <a:ext cx="2232000" cy="360000"/>
            </a:xfrm>
            <a:prstGeom prst="roundRect">
              <a:avLst>
                <a:gd name="adj" fmla="val 4764"/>
              </a:avLst>
            </a:prstGeom>
            <a:solidFill>
              <a:srgbClr val="CBFECA"/>
            </a:solidFill>
            <a:ln w="25400" algn="ctr">
              <a:solidFill>
                <a:srgbClr val="000066"/>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IEC 60870-6 TASE.2 (ICCP)</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60" name="AutoShape 28"/>
            <p:cNvSpPr>
              <a:spLocks noChangeArrowheads="1"/>
            </p:cNvSpPr>
            <p:nvPr/>
          </p:nvSpPr>
          <p:spPr bwMode="auto">
            <a:xfrm>
              <a:off x="215516" y="2852964"/>
              <a:ext cx="2232000" cy="360000"/>
            </a:xfrm>
            <a:prstGeom prst="roundRect">
              <a:avLst>
                <a:gd name="adj" fmla="val 4764"/>
              </a:avLst>
            </a:prstGeom>
            <a:solidFill>
              <a:srgbClr val="CBFECA"/>
            </a:solidFill>
            <a:ln w="25400" algn="ctr">
              <a:solidFill>
                <a:srgbClr val="000066"/>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IEC 61850-8-1</a:t>
              </a:r>
              <a:r>
                <a:rPr kumimoji="0" lang="en-US" sz="1050" b="1" i="0" u="none" strike="noStrike" kern="0" cap="none" spc="0" normalizeH="0" noProof="0" dirty="0" smtClean="0">
                  <a:ln>
                    <a:noFill/>
                  </a:ln>
                  <a:solidFill>
                    <a:srgbClr val="333399"/>
                  </a:solidFill>
                  <a:effectLst/>
                  <a:uLnTx/>
                  <a:uFillTx/>
                  <a:latin typeface="Arial" pitchFamily="34" charset="0"/>
                  <a:cs typeface="Arial" pitchFamily="34" charset="0"/>
                </a:rPr>
                <a:t> </a:t>
              </a: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with MMS</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61" name="AutoShape 29"/>
            <p:cNvSpPr>
              <a:spLocks noChangeArrowheads="1"/>
            </p:cNvSpPr>
            <p:nvPr/>
          </p:nvSpPr>
          <p:spPr bwMode="auto">
            <a:xfrm>
              <a:off x="215515" y="2420909"/>
              <a:ext cx="2232000" cy="360000"/>
            </a:xfrm>
            <a:prstGeom prst="roundRect">
              <a:avLst>
                <a:gd name="adj" fmla="val 4764"/>
              </a:avLst>
            </a:prstGeom>
            <a:solidFill>
              <a:srgbClr val="CBFECA"/>
            </a:solidFill>
            <a:ln w="25400" algn="ctr">
              <a:solidFill>
                <a:srgbClr val="000066"/>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IEC 61850 GOOSE and SV</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62" name="AutoShape 30"/>
            <p:cNvSpPr>
              <a:spLocks noChangeArrowheads="1"/>
            </p:cNvSpPr>
            <p:nvPr/>
          </p:nvSpPr>
          <p:spPr bwMode="auto">
            <a:xfrm>
              <a:off x="215516" y="1556799"/>
              <a:ext cx="2232000" cy="360000"/>
            </a:xfrm>
            <a:prstGeom prst="roundRect">
              <a:avLst>
                <a:gd name="adj" fmla="val 4764"/>
              </a:avLst>
            </a:prstGeom>
            <a:solidFill>
              <a:srgbClr val="CBFECA"/>
            </a:solidFill>
            <a:ln w="25400" algn="ctr">
              <a:solidFill>
                <a:srgbClr val="000066"/>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IEC 60870-5-104 &amp; DNP3</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63" name="AutoShape 31"/>
            <p:cNvSpPr>
              <a:spLocks noChangeArrowheads="1"/>
            </p:cNvSpPr>
            <p:nvPr/>
          </p:nvSpPr>
          <p:spPr bwMode="auto">
            <a:xfrm>
              <a:off x="215516" y="1988854"/>
              <a:ext cx="2232000" cy="360000"/>
            </a:xfrm>
            <a:prstGeom prst="roundRect">
              <a:avLst>
                <a:gd name="adj" fmla="val 4764"/>
              </a:avLst>
            </a:prstGeom>
            <a:solidFill>
              <a:srgbClr val="CBFECA"/>
            </a:solidFill>
            <a:ln w="25400" algn="ctr">
              <a:solidFill>
                <a:srgbClr val="000066"/>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IEC 60870-5-101 &amp; Serial DNP3</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64" name="AutoShape 32"/>
            <p:cNvSpPr>
              <a:spLocks noChangeArrowheads="1"/>
            </p:cNvSpPr>
            <p:nvPr/>
          </p:nvSpPr>
          <p:spPr bwMode="auto">
            <a:xfrm>
              <a:off x="215516" y="3717072"/>
              <a:ext cx="2232000" cy="360000"/>
            </a:xfrm>
            <a:prstGeom prst="roundRect">
              <a:avLst>
                <a:gd name="adj" fmla="val 4764"/>
              </a:avLst>
            </a:prstGeom>
            <a:solidFill>
              <a:srgbClr val="CBFECA"/>
            </a:solidFill>
            <a:ln w="25400" algn="ctr">
              <a:solidFill>
                <a:srgbClr val="000066"/>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IEC 61970 &amp; IEC 61968 CIM </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65" name="AutoShape 28"/>
            <p:cNvSpPr>
              <a:spLocks noChangeArrowheads="1"/>
            </p:cNvSpPr>
            <p:nvPr/>
          </p:nvSpPr>
          <p:spPr bwMode="auto">
            <a:xfrm>
              <a:off x="215516" y="3285019"/>
              <a:ext cx="2232000" cy="360000"/>
            </a:xfrm>
            <a:prstGeom prst="roundRect">
              <a:avLst>
                <a:gd name="adj" fmla="val 4764"/>
              </a:avLst>
            </a:prstGeom>
            <a:solidFill>
              <a:srgbClr val="CBFECA"/>
            </a:solidFill>
            <a:ln w="25400" algn="ctr">
              <a:solidFill>
                <a:srgbClr val="000066"/>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rgbClr val="333399"/>
                  </a:solidFill>
                  <a:effectLst/>
                  <a:uLnTx/>
                  <a:uFillTx/>
                  <a:latin typeface="Arial" pitchFamily="34" charset="0"/>
                  <a:cs typeface="Arial" pitchFamily="34" charset="0"/>
                </a:rPr>
                <a:t>IEC 61850-8-2 XML over XMPP</a:t>
              </a:r>
              <a:endParaRPr kumimoji="0" lang="en-US" sz="1600" b="0"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66" name="Freeform 165"/>
            <p:cNvSpPr/>
            <p:nvPr/>
          </p:nvSpPr>
          <p:spPr bwMode="auto">
            <a:xfrm>
              <a:off x="5333134" y="2168861"/>
              <a:ext cx="668072" cy="1692208"/>
            </a:xfrm>
            <a:custGeom>
              <a:avLst/>
              <a:gdLst>
                <a:gd name="connsiteX0" fmla="*/ 0 w 534074"/>
                <a:gd name="connsiteY0" fmla="*/ 1626499 h 1626499"/>
                <a:gd name="connsiteX1" fmla="*/ 534074 w 534074"/>
                <a:gd name="connsiteY1" fmla="*/ 372234 h 1626499"/>
                <a:gd name="connsiteX2" fmla="*/ 0 w 534074"/>
                <a:gd name="connsiteY2" fmla="*/ 0 h 1626499"/>
              </a:gdLst>
              <a:ahLst/>
              <a:cxnLst>
                <a:cxn ang="0">
                  <a:pos x="connsiteX0" y="connsiteY0"/>
                </a:cxn>
                <a:cxn ang="0">
                  <a:pos x="connsiteX1" y="connsiteY1"/>
                </a:cxn>
                <a:cxn ang="0">
                  <a:pos x="connsiteX2" y="connsiteY2"/>
                </a:cxn>
              </a:cxnLst>
              <a:rect l="l" t="t" r="r" b="b"/>
              <a:pathLst>
                <a:path w="534074" h="1626499">
                  <a:moveTo>
                    <a:pt x="0" y="1626499"/>
                  </a:moveTo>
                  <a:cubicBezTo>
                    <a:pt x="267037" y="1134908"/>
                    <a:pt x="534074" y="643317"/>
                    <a:pt x="534074" y="372234"/>
                  </a:cubicBezTo>
                  <a:cubicBezTo>
                    <a:pt x="534074" y="101151"/>
                    <a:pt x="267037" y="50575"/>
                    <a:pt x="0" y="0"/>
                  </a:cubicBezTo>
                </a:path>
              </a:pathLst>
            </a:custGeom>
            <a:noFill/>
            <a:ln w="25400" cap="flat" cmpd="sng" algn="ctr">
              <a:solidFill>
                <a:srgbClr val="647D2D"/>
              </a:solidFill>
              <a:prstDash val="solid"/>
              <a:round/>
              <a:headEnd type="none" w="med" len="med"/>
              <a:tailEnd type="triangle" w="med"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charset="0"/>
                <a:ea typeface="ヒラギノ角ゴ Pro W3" charset="0"/>
              </a:endParaRPr>
            </a:p>
          </p:txBody>
        </p:sp>
        <p:sp>
          <p:nvSpPr>
            <p:cNvPr id="167" name="Freeform 166"/>
            <p:cNvSpPr/>
            <p:nvPr/>
          </p:nvSpPr>
          <p:spPr bwMode="auto">
            <a:xfrm>
              <a:off x="5323071" y="1520795"/>
              <a:ext cx="909424" cy="2594960"/>
            </a:xfrm>
            <a:custGeom>
              <a:avLst/>
              <a:gdLst>
                <a:gd name="connsiteX0" fmla="*/ 0 w 534074"/>
                <a:gd name="connsiteY0" fmla="*/ 1626499 h 1626499"/>
                <a:gd name="connsiteX1" fmla="*/ 534074 w 534074"/>
                <a:gd name="connsiteY1" fmla="*/ 372234 h 1626499"/>
                <a:gd name="connsiteX2" fmla="*/ 0 w 534074"/>
                <a:gd name="connsiteY2" fmla="*/ 0 h 1626499"/>
              </a:gdLst>
              <a:ahLst/>
              <a:cxnLst>
                <a:cxn ang="0">
                  <a:pos x="connsiteX0" y="connsiteY0"/>
                </a:cxn>
                <a:cxn ang="0">
                  <a:pos x="connsiteX1" y="connsiteY1"/>
                </a:cxn>
                <a:cxn ang="0">
                  <a:pos x="connsiteX2" y="connsiteY2"/>
                </a:cxn>
              </a:cxnLst>
              <a:rect l="l" t="t" r="r" b="b"/>
              <a:pathLst>
                <a:path w="534074" h="1626499">
                  <a:moveTo>
                    <a:pt x="0" y="1626499"/>
                  </a:moveTo>
                  <a:cubicBezTo>
                    <a:pt x="267037" y="1134908"/>
                    <a:pt x="534074" y="643317"/>
                    <a:pt x="534074" y="372234"/>
                  </a:cubicBezTo>
                  <a:cubicBezTo>
                    <a:pt x="534074" y="101151"/>
                    <a:pt x="267037" y="50575"/>
                    <a:pt x="0" y="0"/>
                  </a:cubicBezTo>
                </a:path>
              </a:pathLst>
            </a:custGeom>
            <a:noFill/>
            <a:ln w="25400" cap="flat" cmpd="sng" algn="ctr">
              <a:solidFill>
                <a:srgbClr val="647D2D"/>
              </a:solidFill>
              <a:prstDash val="solid"/>
              <a:round/>
              <a:headEnd type="none" w="med" len="med"/>
              <a:tailEnd type="triangle" w="med"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charset="0"/>
                <a:ea typeface="ヒラギノ角ゴ Pro W3" charset="0"/>
              </a:endParaRPr>
            </a:p>
          </p:txBody>
        </p:sp>
        <p:sp>
          <p:nvSpPr>
            <p:cNvPr id="168" name="AutoShape 10"/>
            <p:cNvSpPr>
              <a:spLocks noChangeArrowheads="1"/>
            </p:cNvSpPr>
            <p:nvPr/>
          </p:nvSpPr>
          <p:spPr bwMode="auto">
            <a:xfrm>
              <a:off x="3113838" y="3745362"/>
              <a:ext cx="2227635" cy="446400"/>
            </a:xfrm>
            <a:prstGeom prst="roundRect">
              <a:avLst>
                <a:gd name="adj" fmla="val 4764"/>
              </a:avLst>
            </a:prstGeom>
            <a:solidFill>
              <a:srgbClr val="FFFF99"/>
            </a:solidFill>
            <a:ln w="25400" algn="ctr">
              <a:solidFill>
                <a:srgbClr val="E36C0A"/>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600"/>
                </a:spcBef>
                <a:spcAft>
                  <a:spcPts val="1000"/>
                </a:spcAft>
                <a:buClrTx/>
                <a:buSzTx/>
                <a:buFontTx/>
                <a:buNone/>
                <a:tabLst/>
                <a:defRPr/>
              </a:pPr>
              <a:r>
                <a:rPr kumimoji="0" lang="en-US" sz="1050" b="1" i="0" u="none" strike="noStrike" kern="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rPr>
                <a:t>IEC 62351-11: Security </a:t>
              </a:r>
              <a:br>
                <a:rPr kumimoji="0" lang="en-US" sz="1050" b="1" i="0" u="none" strike="noStrike" kern="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rPr>
              </a:br>
              <a:r>
                <a:rPr kumimoji="0" lang="en-US" sz="1050" b="1" i="0" u="none" strike="noStrike" kern="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rPr>
                <a:t>for XML Files</a:t>
              </a:r>
              <a:endParaRPr kumimoji="0" lang="en-US" sz="1050" b="0" i="0" u="none" strike="noStrike" kern="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endParaRPr>
            </a:p>
          </p:txBody>
        </p:sp>
        <p:sp>
          <p:nvSpPr>
            <p:cNvPr id="169" name="TextBox 168"/>
            <p:cNvSpPr txBox="1"/>
            <p:nvPr/>
          </p:nvSpPr>
          <p:spPr>
            <a:xfrm>
              <a:off x="3195922" y="4115755"/>
              <a:ext cx="1803114" cy="144000"/>
            </a:xfrm>
            <a:prstGeom prst="rect">
              <a:avLst/>
            </a:prstGeom>
            <a:solidFill>
              <a:srgbClr val="FFFFFF"/>
            </a:solidFill>
            <a:ln>
              <a:solidFill>
                <a:srgbClr val="879BAA"/>
              </a:solidFill>
              <a:prstDash val="dashDot"/>
            </a:ln>
          </p:spPr>
          <p:txBody>
            <a:bodyPr wrap="square" lIns="0" tIns="0" rIns="0" bIns="0" rtlCol="0" anchor="ctr" anchorCtr="0">
              <a:noAutofit/>
            </a:bodyPr>
            <a:lstStyle/>
            <a:p>
              <a:pPr marL="93663" marR="0" lvl="0" indent="0" defTabSz="914400" eaLnBrk="1" fontAlgn="auto" latinLnBrk="0" hangingPunct="1">
                <a:lnSpc>
                  <a:spcPct val="11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002060"/>
                  </a:solidFill>
                  <a:effectLst/>
                  <a:uLnTx/>
                  <a:uFillTx/>
                </a:rPr>
                <a:t>FDIS 12/2015, IS 06/2016 </a:t>
              </a:r>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203A285-0F06-4CBA-A135-8B430B0C2BF4}" type="datetime1">
              <a:rPr lang="en-US" smtClean="0">
                <a:solidFill>
                  <a:schemeClr val="tx1"/>
                </a:solidFill>
              </a:rPr>
              <a:t>3/31/2016</a:t>
            </a:fld>
            <a:endParaRPr lang="en-GB" dirty="0">
              <a:solidFill>
                <a:schemeClr val="tx1"/>
              </a:solidFill>
            </a:endParaRPr>
          </a:p>
        </p:txBody>
      </p:sp>
      <p:sp>
        <p:nvSpPr>
          <p:cNvPr id="3" name="Footer Placeholder 2"/>
          <p:cNvSpPr>
            <a:spLocks noGrp="1"/>
          </p:cNvSpPr>
          <p:nvPr>
            <p:ph type="ftr" sz="quarter" idx="11"/>
          </p:nvPr>
        </p:nvSpPr>
        <p:spPr/>
        <p:txBody>
          <a:bodyPr/>
          <a:lstStyle/>
          <a:p>
            <a:r>
              <a:rPr lang="en-US" smtClean="0"/>
              <a:t>IEC TC57 WG15  Status</a:t>
            </a:r>
            <a:endParaRPr lang="en-GB" dirty="0"/>
          </a:p>
        </p:txBody>
      </p:sp>
      <p:sp>
        <p:nvSpPr>
          <p:cNvPr id="2" name="Title 1"/>
          <p:cNvSpPr>
            <a:spLocks noGrp="1"/>
          </p:cNvSpPr>
          <p:nvPr>
            <p:ph type="title"/>
          </p:nvPr>
        </p:nvSpPr>
        <p:spPr>
          <a:xfrm>
            <a:off x="1043608" y="116632"/>
            <a:ext cx="7488237" cy="288032"/>
          </a:xfrm>
        </p:spPr>
        <p:txBody>
          <a:bodyPr/>
          <a:lstStyle/>
          <a:p>
            <a:pPr algn="ctr"/>
            <a:r>
              <a:rPr lang="en-US" sz="2000" dirty="0" smtClean="0"/>
              <a:t>Status of IEC 62351 Parts</a:t>
            </a:r>
            <a:endParaRPr lang="en-US" sz="2000" dirty="0"/>
          </a:p>
        </p:txBody>
      </p:sp>
      <p:sp>
        <p:nvSpPr>
          <p:cNvPr id="4" name="Slide Number Placeholder 3"/>
          <p:cNvSpPr>
            <a:spLocks noGrp="1"/>
          </p:cNvSpPr>
          <p:nvPr>
            <p:ph type="sldNum" sz="quarter" idx="12"/>
          </p:nvPr>
        </p:nvSpPr>
        <p:spPr/>
        <p:txBody>
          <a:bodyPr/>
          <a:lstStyle/>
          <a:p>
            <a:fld id="{18FB625B-12D8-4BCA-8884-BC658492F0F4}" type="slidenum">
              <a:rPr lang="en-GB" smtClean="0"/>
              <a:pPr/>
              <a:t>7</a:t>
            </a:fld>
            <a:endParaRPr lang="en-GB"/>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54113360"/>
              </p:ext>
            </p:extLst>
          </p:nvPr>
        </p:nvGraphicFramePr>
        <p:xfrm>
          <a:off x="72008" y="481482"/>
          <a:ext cx="9036496" cy="6263501"/>
        </p:xfrm>
        <a:graphic>
          <a:graphicData uri="http://schemas.openxmlformats.org/drawingml/2006/table">
            <a:tbl>
              <a:tblPr/>
              <a:tblGrid>
                <a:gridCol w="2843808"/>
                <a:gridCol w="690018"/>
                <a:gridCol w="2928026"/>
                <a:gridCol w="2574644"/>
              </a:tblGrid>
              <a:tr h="254880">
                <a:tc>
                  <a:txBody>
                    <a:bodyPr/>
                    <a:lstStyle/>
                    <a:p>
                      <a:pPr marL="0" marR="0">
                        <a:lnSpc>
                          <a:spcPts val="1535"/>
                        </a:lnSpc>
                        <a:spcBef>
                          <a:spcPts val="200"/>
                        </a:spcBef>
                        <a:spcAft>
                          <a:spcPts val="200"/>
                        </a:spcAft>
                        <a:tabLst>
                          <a:tab pos="228600" algn="l"/>
                          <a:tab pos="914400" algn="l"/>
                        </a:tabLst>
                      </a:pPr>
                      <a:r>
                        <a:rPr lang="en-US" sz="1050" b="1" kern="1200" spc="20" dirty="0">
                          <a:solidFill>
                            <a:srgbClr val="000000"/>
                          </a:solidFill>
                          <a:effectLst/>
                          <a:latin typeface="Calibri"/>
                          <a:ea typeface="Times New Roman"/>
                          <a:cs typeface="Times New Roman"/>
                        </a:rPr>
                        <a:t>IEC 62351 Part</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lgn="ctr">
                        <a:lnSpc>
                          <a:spcPts val="1535"/>
                        </a:lnSpc>
                        <a:spcBef>
                          <a:spcPts val="200"/>
                        </a:spcBef>
                        <a:spcAft>
                          <a:spcPts val="200"/>
                        </a:spcAft>
                        <a:tabLst>
                          <a:tab pos="228600" algn="l"/>
                          <a:tab pos="914400" algn="l"/>
                        </a:tabLst>
                      </a:pPr>
                      <a:r>
                        <a:rPr lang="en-US" sz="1050" b="1" kern="1200" spc="20" dirty="0">
                          <a:solidFill>
                            <a:srgbClr val="000000"/>
                          </a:solidFill>
                          <a:effectLst/>
                          <a:latin typeface="Calibri"/>
                          <a:ea typeface="Times New Roman"/>
                          <a:cs typeface="Times New Roman"/>
                        </a:rPr>
                        <a:t>Released</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lnSpc>
                          <a:spcPts val="1535"/>
                        </a:lnSpc>
                        <a:spcBef>
                          <a:spcPts val="200"/>
                        </a:spcBef>
                        <a:spcAft>
                          <a:spcPts val="200"/>
                        </a:spcAft>
                        <a:tabLst>
                          <a:tab pos="228600" algn="l"/>
                          <a:tab pos="914400" algn="l"/>
                        </a:tabLst>
                      </a:pPr>
                      <a:r>
                        <a:rPr lang="en-US" sz="1050" b="1" kern="1200" spc="20" dirty="0">
                          <a:solidFill>
                            <a:srgbClr val="000000"/>
                          </a:solidFill>
                          <a:effectLst/>
                          <a:latin typeface="Calibri"/>
                          <a:ea typeface="Times New Roman"/>
                          <a:cs typeface="Times New Roman"/>
                        </a:rPr>
                        <a:t>Activities (by </a:t>
                      </a:r>
                      <a:r>
                        <a:rPr lang="en-US" sz="1050" b="1" kern="1200" spc="20" dirty="0" smtClean="0">
                          <a:solidFill>
                            <a:srgbClr val="000000"/>
                          </a:solidFill>
                          <a:effectLst/>
                          <a:latin typeface="Calibri"/>
                          <a:ea typeface="Times New Roman"/>
                          <a:cs typeface="Times New Roman"/>
                        </a:rPr>
                        <a:t>January 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lgn="ctr">
                        <a:lnSpc>
                          <a:spcPts val="1535"/>
                        </a:lnSpc>
                        <a:spcBef>
                          <a:spcPts val="200"/>
                        </a:spcBef>
                        <a:spcAft>
                          <a:spcPts val="200"/>
                        </a:spcAft>
                        <a:tabLst>
                          <a:tab pos="228600" algn="l"/>
                          <a:tab pos="914400" algn="l"/>
                        </a:tabLst>
                      </a:pPr>
                      <a:r>
                        <a:rPr lang="en-US" sz="1050" b="1" kern="1200" spc="20" dirty="0">
                          <a:solidFill>
                            <a:srgbClr val="000000"/>
                          </a:solidFill>
                          <a:effectLst/>
                          <a:latin typeface="Calibri"/>
                          <a:ea typeface="Times New Roman"/>
                          <a:cs typeface="Times New Roman"/>
                        </a:rPr>
                        <a:t>Planned </a:t>
                      </a:r>
                      <a:r>
                        <a:rPr lang="en-US" sz="1050" b="1" kern="1200" spc="20" dirty="0" smtClean="0">
                          <a:solidFill>
                            <a:srgbClr val="000000"/>
                          </a:solidFill>
                          <a:effectLst/>
                          <a:latin typeface="Calibri"/>
                          <a:ea typeface="Times New Roman"/>
                          <a:cs typeface="Times New Roman"/>
                        </a:rPr>
                        <a:t>Release (</a:t>
                      </a:r>
                      <a:r>
                        <a:rPr lang="en-US" sz="1050" b="1" kern="1200" spc="20" dirty="0" smtClean="0">
                          <a:solidFill>
                            <a:srgbClr val="FF0000"/>
                          </a:solidFill>
                          <a:effectLst/>
                          <a:latin typeface="Calibri"/>
                          <a:ea typeface="Times New Roman"/>
                          <a:cs typeface="Times New Roman"/>
                        </a:rPr>
                        <a:t>New</a:t>
                      </a:r>
                      <a:r>
                        <a:rPr lang="en-US" sz="1050" b="1" kern="1200" spc="20" dirty="0" smtClean="0">
                          <a:solidFill>
                            <a:srgbClr val="000000"/>
                          </a:solidFill>
                          <a:effectLst/>
                          <a:latin typeface="Calibri"/>
                          <a:ea typeface="Times New Roman"/>
                          <a:cs typeface="Times New Roman"/>
                        </a:rPr>
                        <a:t>)</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r>
              <a:tr h="254880">
                <a:tc>
                  <a:txBody>
                    <a:bodyPr/>
                    <a:lstStyle/>
                    <a:p>
                      <a:pPr marL="0" marR="0">
                        <a:lnSpc>
                          <a:spcPts val="1505"/>
                        </a:lnSpc>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IEC/TS 62351-1: Introduction</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ts val="1505"/>
                        </a:lnSpc>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2007</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r>
                        <a:rPr lang="en-US" sz="1050" kern="1200" spc="20" dirty="0" smtClean="0">
                          <a:solidFill>
                            <a:srgbClr val="000000"/>
                          </a:solidFill>
                          <a:effectLst/>
                          <a:latin typeface="Calibri"/>
                          <a:ea typeface="Times New Roman"/>
                          <a:cs typeface="Times New Roman"/>
                        </a:rPr>
                        <a:t>May need to be updated</a:t>
                      </a:r>
                      <a:endParaRPr lang="en-US" sz="1050" kern="1200" spc="20" dirty="0">
                        <a:solidFill>
                          <a:srgbClr val="000000"/>
                        </a:solidFill>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endParaRPr lang="en-US" sz="1050" dirty="0">
                        <a:effectLst/>
                        <a:latin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r>
              <a:tr h="213989">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IEC/TS 62351-2: Glossary of terms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a:solidFill>
                            <a:srgbClr val="000000"/>
                          </a:solidFill>
                          <a:effectLst/>
                          <a:latin typeface="Calibri"/>
                          <a:ea typeface="Times New Roman"/>
                          <a:cs typeface="Times New Roman"/>
                        </a:rPr>
                        <a:t>2008</a:t>
                      </a:r>
                      <a:endParaRPr lang="en-US" sz="105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Review Report pending</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Pending</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9112">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IEC/IS 62351-3: Security for profiles including TCP/IP</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2014</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spcBef>
                          <a:spcPts val="200"/>
                        </a:spcBef>
                        <a:spcAft>
                          <a:spcPts val="200"/>
                        </a:spcAft>
                        <a:tabLst>
                          <a:tab pos="228600" algn="l"/>
                          <a:tab pos="914400" algn="l"/>
                        </a:tabLst>
                      </a:pP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IS Ed. 2 </a:t>
                      </a:r>
                      <a:r>
                        <a:rPr lang="en-US" sz="1050" kern="1200" spc="20" dirty="0" smtClean="0">
                          <a:solidFill>
                            <a:srgbClr val="000000"/>
                          </a:solidFill>
                          <a:effectLst/>
                          <a:latin typeface="Calibri"/>
                          <a:ea typeface="Times New Roman"/>
                          <a:cs typeface="Times New Roman"/>
                        </a:rPr>
                        <a:t>in 2014</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r>
              <a:tr h="349112">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IEC/TS 62351-4: Security for profiles including MMS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2007</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Work on the A Profile enhancements. How much of the XMPP should be addressed here</a:t>
                      </a:r>
                      <a:r>
                        <a:rPr lang="en-US" sz="1050" kern="1200" spc="20" baseline="0" dirty="0" smtClean="0">
                          <a:solidFill>
                            <a:srgbClr val="000000"/>
                          </a:solidFill>
                          <a:effectLst/>
                          <a:latin typeface="Calibri"/>
                          <a:ea typeface="Times New Roman"/>
                          <a:cs typeface="Times New Roman"/>
                        </a:rPr>
                        <a:t> since security is discussed in 61850-8-2?</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smtClean="0">
                          <a:solidFill>
                            <a:srgbClr val="000000"/>
                          </a:solidFill>
                          <a:effectLst/>
                          <a:latin typeface="Calibri"/>
                          <a:ea typeface="Times New Roman"/>
                          <a:cs typeface="Times New Roman"/>
                        </a:rPr>
                        <a:t>IS Ed</a:t>
                      </a:r>
                      <a:r>
                        <a:rPr lang="en-US" sz="1050" kern="1200" spc="20" dirty="0">
                          <a:solidFill>
                            <a:srgbClr val="000000"/>
                          </a:solidFill>
                          <a:effectLst/>
                          <a:latin typeface="Calibri"/>
                          <a:ea typeface="Times New Roman"/>
                          <a:cs typeface="Times New Roman"/>
                        </a:rPr>
                        <a:t>. 2: </a:t>
                      </a:r>
                      <a:r>
                        <a:rPr lang="en-US" sz="1050" b="1" kern="1200" spc="20" dirty="0" smtClean="0">
                          <a:solidFill>
                            <a:srgbClr val="FF0000"/>
                          </a:solidFill>
                          <a:effectLst/>
                          <a:latin typeface="Calibri"/>
                          <a:ea typeface="Times New Roman"/>
                          <a:cs typeface="Times New Roman"/>
                        </a:rPr>
                        <a:t>CDV 7/2016</a:t>
                      </a:r>
                      <a:r>
                        <a:rPr lang="en-US" sz="1050" kern="1200" spc="20" dirty="0" smtClean="0">
                          <a:solidFill>
                            <a:srgbClr val="000000"/>
                          </a:solidFill>
                          <a:effectLst/>
                          <a:latin typeface="Calibri"/>
                          <a:ea typeface="Times New Roman"/>
                          <a:cs typeface="Times New Roman"/>
                        </a:rPr>
                        <a:t>, FDIS 12/2016</a:t>
                      </a:r>
                      <a:r>
                        <a:rPr lang="en-US" sz="1050" kern="1200" spc="20" dirty="0">
                          <a:solidFill>
                            <a:srgbClr val="000000"/>
                          </a:solidFill>
                          <a:effectLst/>
                          <a:latin typeface="Calibri"/>
                          <a:ea typeface="Times New Roman"/>
                          <a:cs typeface="Times New Roman"/>
                        </a:rPr>
                        <a:t>, IS Jun 2017</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9112">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IEC/TS 62351-5: Security for IEC 60870-5 and derivatives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2013</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Released April 2013</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RR for IS</a:t>
                      </a:r>
                      <a:r>
                        <a:rPr lang="en-US" sz="1050" b="1" kern="1200" spc="20" baseline="0" dirty="0" smtClean="0">
                          <a:solidFill>
                            <a:srgbClr val="FF0000"/>
                          </a:solidFill>
                          <a:effectLst/>
                          <a:latin typeface="Calibri"/>
                          <a:ea typeface="Times New Roman"/>
                          <a:cs typeface="Times New Roman"/>
                        </a:rPr>
                        <a:t> process </a:t>
                      </a:r>
                      <a:r>
                        <a:rPr lang="en-US" sz="1050" b="1" kern="1200" spc="20" dirty="0" smtClean="0">
                          <a:solidFill>
                            <a:srgbClr val="FF0000"/>
                          </a:solidFill>
                          <a:effectLst/>
                          <a:latin typeface="Calibri"/>
                          <a:ea typeface="Times New Roman"/>
                          <a:cs typeface="Times New Roman"/>
                        </a:rPr>
                        <a:t>to be issued ?/2016;</a:t>
                      </a:r>
                      <a:endParaRPr lang="en-US" sz="1050" b="1" dirty="0">
                        <a:solidFill>
                          <a:srgbClr val="FF0000"/>
                        </a:solidFill>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9112">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IEC/TS 62351-6: Security for IEC 61850 profiles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a:solidFill>
                            <a:srgbClr val="000000"/>
                          </a:solidFill>
                          <a:effectLst/>
                          <a:latin typeface="Calibri"/>
                          <a:ea typeface="Times New Roman"/>
                          <a:cs typeface="Times New Roman"/>
                        </a:rPr>
                        <a:t>2007</a:t>
                      </a:r>
                      <a:endParaRPr lang="en-US" sz="105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Updates underway, based on security requirements in IEC 61850-90-5</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RR was issued mid-2014, </a:t>
                      </a:r>
                      <a:r>
                        <a:rPr lang="en-US" sz="1050" b="1" kern="1200" spc="20" dirty="0" smtClean="0">
                          <a:solidFill>
                            <a:srgbClr val="FF0000"/>
                          </a:solidFill>
                          <a:effectLst/>
                          <a:latin typeface="Calibri"/>
                          <a:ea typeface="Times New Roman"/>
                          <a:cs typeface="Times New Roman"/>
                        </a:rPr>
                        <a:t>CD 7/2016 </a:t>
                      </a:r>
                      <a:r>
                        <a:rPr lang="en-US" sz="1050" kern="1200" spc="20" dirty="0" smtClean="0">
                          <a:solidFill>
                            <a:srgbClr val="000000"/>
                          </a:solidFill>
                          <a:effectLst/>
                          <a:latin typeface="Calibri"/>
                          <a:ea typeface="Times New Roman"/>
                          <a:cs typeface="Times New Roman"/>
                        </a:rPr>
                        <a:t>in </a:t>
                      </a:r>
                      <a:r>
                        <a:rPr lang="en-US" sz="1050" kern="1200" spc="20" dirty="0">
                          <a:solidFill>
                            <a:srgbClr val="000000"/>
                          </a:solidFill>
                          <a:effectLst/>
                          <a:latin typeface="Calibri"/>
                          <a:ea typeface="Times New Roman"/>
                          <a:cs typeface="Times New Roman"/>
                        </a:rPr>
                        <a:t>parallel with Part 4</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9112">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IEC/TS 62351-7: Objects for Network Management</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a:solidFill>
                            <a:srgbClr val="000000"/>
                          </a:solidFill>
                          <a:effectLst/>
                          <a:latin typeface="Calibri"/>
                          <a:ea typeface="Times New Roman"/>
                          <a:cs typeface="Times New Roman"/>
                        </a:rPr>
                        <a:t>2010</a:t>
                      </a:r>
                      <a:endParaRPr lang="en-US" sz="105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CD  issued 1/2015, responded to CD1 comments, updating UML model</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a:solidFill>
                            <a:srgbClr val="FF0000"/>
                          </a:solidFill>
                          <a:effectLst/>
                          <a:latin typeface="Calibri"/>
                          <a:ea typeface="Times New Roman"/>
                          <a:cs typeface="Times New Roman"/>
                        </a:rPr>
                        <a:t>CDV </a:t>
                      </a:r>
                      <a:r>
                        <a:rPr lang="en-US" sz="1050" b="1" kern="1200" spc="20" dirty="0" smtClean="0">
                          <a:solidFill>
                            <a:srgbClr val="FF0000"/>
                          </a:solidFill>
                          <a:effectLst/>
                          <a:latin typeface="Calibri"/>
                          <a:ea typeface="Times New Roman"/>
                          <a:cs typeface="Times New Roman"/>
                        </a:rPr>
                        <a:t>12/2015</a:t>
                      </a:r>
                      <a:r>
                        <a:rPr lang="en-US" sz="1050" kern="1200" spc="20" dirty="0">
                          <a:solidFill>
                            <a:srgbClr val="000000"/>
                          </a:solidFill>
                          <a:effectLst/>
                          <a:latin typeface="Calibri"/>
                          <a:ea typeface="Times New Roman"/>
                          <a:cs typeface="Times New Roman"/>
                        </a:rPr>
                        <a:t>, FDIS 6/2016, IS 12/2016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57485">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IEC/TS 62351-8: Role-Based Access Control</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2011</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Discussions on developing categories of roles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Issue RR for IS by</a:t>
                      </a:r>
                      <a:r>
                        <a:rPr lang="en-US" sz="1050" b="1" kern="1200" spc="20" baseline="0" dirty="0" smtClean="0">
                          <a:solidFill>
                            <a:srgbClr val="FF0000"/>
                          </a:solidFill>
                          <a:effectLst/>
                          <a:latin typeface="Calibri"/>
                          <a:ea typeface="Times New Roman"/>
                          <a:cs typeface="Times New Roman"/>
                        </a:rPr>
                        <a:t> 6/</a:t>
                      </a:r>
                      <a:r>
                        <a:rPr lang="en-US" sz="1050" b="1" kern="1200" spc="20" dirty="0" smtClean="0">
                          <a:solidFill>
                            <a:srgbClr val="FF0000"/>
                          </a:solidFill>
                          <a:effectLst/>
                          <a:latin typeface="Calibri"/>
                          <a:ea typeface="Times New Roman"/>
                          <a:cs typeface="Times New Roman"/>
                        </a:rPr>
                        <a:t>2016</a:t>
                      </a:r>
                      <a:r>
                        <a:rPr lang="en-US" sz="1050" kern="1200" spc="20" dirty="0" smtClean="0">
                          <a:solidFill>
                            <a:srgbClr val="000000"/>
                          </a:solidFill>
                          <a:effectLst/>
                          <a:latin typeface="Calibri"/>
                          <a:ea typeface="Times New Roman"/>
                          <a:cs typeface="Times New Roman"/>
                        </a:rPr>
                        <a:t> </a:t>
                      </a:r>
                      <a:r>
                        <a:rPr lang="en-US" sz="1050" kern="1200" spc="20" dirty="0">
                          <a:solidFill>
                            <a:srgbClr val="000000"/>
                          </a:solidFill>
                          <a:effectLst/>
                          <a:latin typeface="Calibri"/>
                          <a:ea typeface="Times New Roman"/>
                          <a:cs typeface="Times New Roman"/>
                        </a:rPr>
                        <a:t>after TR 90-1 issued</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16024">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IEC/IS 62351-9: Key Management</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Pending</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CDV in early 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CDV by</a:t>
                      </a:r>
                      <a:r>
                        <a:rPr lang="en-US" sz="1050" b="1" kern="1200" spc="20" baseline="0" dirty="0" smtClean="0">
                          <a:solidFill>
                            <a:srgbClr val="FF0000"/>
                          </a:solidFill>
                          <a:effectLst/>
                          <a:latin typeface="Calibri"/>
                          <a:ea typeface="Times New Roman"/>
                          <a:cs typeface="Times New Roman"/>
                        </a:rPr>
                        <a:t> 2/</a:t>
                      </a:r>
                      <a:r>
                        <a:rPr lang="en-US" sz="1050" b="1" kern="1200" spc="20" dirty="0" smtClean="0">
                          <a:solidFill>
                            <a:srgbClr val="FF0000"/>
                          </a:solidFill>
                          <a:effectLst/>
                          <a:latin typeface="Calibri"/>
                          <a:ea typeface="Times New Roman"/>
                          <a:cs typeface="Times New Roman"/>
                        </a:rPr>
                        <a:t>2016 </a:t>
                      </a:r>
                      <a:r>
                        <a:rPr lang="en-US" sz="1050" kern="1200" spc="20" dirty="0">
                          <a:solidFill>
                            <a:srgbClr val="000000"/>
                          </a:solidFill>
                          <a:effectLst/>
                          <a:latin typeface="Calibri"/>
                          <a:ea typeface="Times New Roman"/>
                          <a:cs typeface="Times New Roman"/>
                        </a:rPr>
                        <a:t>and </a:t>
                      </a:r>
                      <a:r>
                        <a:rPr lang="en-US" sz="1050" kern="1200" spc="20" dirty="0" smtClean="0">
                          <a:solidFill>
                            <a:srgbClr val="000000"/>
                          </a:solidFill>
                          <a:effectLst/>
                          <a:latin typeface="Calibri"/>
                          <a:ea typeface="Times New Roman"/>
                          <a:cs typeface="Times New Roman"/>
                        </a:rPr>
                        <a:t>FDIS in</a:t>
                      </a:r>
                      <a:r>
                        <a:rPr lang="en-US" sz="1050" kern="1200" spc="20" baseline="0" dirty="0" smtClean="0">
                          <a:solidFill>
                            <a:srgbClr val="000000"/>
                          </a:solidFill>
                          <a:effectLst/>
                          <a:latin typeface="Calibri"/>
                          <a:ea typeface="Times New Roman"/>
                          <a:cs typeface="Times New Roman"/>
                        </a:rPr>
                        <a:t> mid</a:t>
                      </a:r>
                      <a:r>
                        <a:rPr lang="en-US" sz="1050" kern="1200" spc="20" dirty="0" smtClean="0">
                          <a:solidFill>
                            <a:srgbClr val="000000"/>
                          </a:solidFill>
                          <a:effectLst/>
                          <a:latin typeface="Calibri"/>
                          <a:ea typeface="Times New Roman"/>
                          <a:cs typeface="Times New Roman"/>
                        </a:rPr>
                        <a:t> 2016, IS in late 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54880">
                <a:tc>
                  <a:txBody>
                    <a:bodyPr/>
                    <a:lstStyle/>
                    <a:p>
                      <a:pPr marL="0" marR="0">
                        <a:lnSpc>
                          <a:spcPts val="1505"/>
                        </a:lnSpc>
                        <a:spcBef>
                          <a:spcPts val="200"/>
                        </a:spcBef>
                        <a:spcAft>
                          <a:spcPts val="200"/>
                        </a:spcAft>
                        <a:tabLst>
                          <a:tab pos="228600" algn="l"/>
                          <a:tab pos="914400" algn="l"/>
                        </a:tabLst>
                      </a:pPr>
                      <a:r>
                        <a:rPr lang="en-US" sz="1050" kern="1200" dirty="0">
                          <a:solidFill>
                            <a:srgbClr val="000000"/>
                          </a:solidFill>
                          <a:effectLst/>
                          <a:latin typeface="Calibri"/>
                          <a:ea typeface="Times New Roman"/>
                          <a:cs typeface="Times New Roman"/>
                        </a:rPr>
                        <a:t>IEC/TR 62351-10: Security Architecture</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ts val="1505"/>
                        </a:lnSpc>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2012</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ts val="1505"/>
                        </a:lnSpc>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TR published Oct 2012</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endParaRPr lang="en-US" sz="1050" dirty="0">
                        <a:effectLst/>
                        <a:latin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r>
              <a:tr h="349112">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IEC/IS 62351-11: Security for XML Files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Going out as FDIS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FDIS </a:t>
                      </a:r>
                      <a:r>
                        <a:rPr lang="en-US" sz="1050" b="1" kern="1200" spc="20" dirty="0">
                          <a:solidFill>
                            <a:srgbClr val="FF0000"/>
                          </a:solidFill>
                          <a:effectLst/>
                          <a:latin typeface="Calibri"/>
                          <a:ea typeface="Times New Roman"/>
                          <a:cs typeface="Times New Roman"/>
                        </a:rPr>
                        <a:t>12/2015</a:t>
                      </a:r>
                      <a:r>
                        <a:rPr lang="en-US" sz="1050" kern="1200" spc="20" dirty="0">
                          <a:solidFill>
                            <a:srgbClr val="000000"/>
                          </a:solidFill>
                          <a:effectLst/>
                          <a:latin typeface="Calibri"/>
                          <a:ea typeface="Times New Roman"/>
                          <a:cs typeface="Times New Roman"/>
                        </a:rPr>
                        <a:t>, IS 6/2016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04939">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IEC/TR 62351-12: Resilience and Security Recommendations for Power Systems with DER</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Sent out as DTR 1/2016</a:t>
                      </a: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DTR 1/2016</a:t>
                      </a:r>
                      <a:endParaRPr lang="en-US" sz="1050" b="1" dirty="0">
                        <a:solidFill>
                          <a:srgbClr val="FF0000"/>
                        </a:solidFill>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23667">
                <a:tc>
                  <a:txBody>
                    <a:bodyPr/>
                    <a:lstStyle/>
                    <a:p>
                      <a:pPr marL="0" marR="0">
                        <a:spcBef>
                          <a:spcPts val="0"/>
                        </a:spcBef>
                        <a:spcAft>
                          <a:spcPts val="0"/>
                        </a:spcAft>
                      </a:pPr>
                      <a:r>
                        <a:rPr lang="en-US" sz="1050" kern="1200" spc="20" dirty="0">
                          <a:solidFill>
                            <a:srgbClr val="000000"/>
                          </a:solidFill>
                          <a:effectLst/>
                          <a:latin typeface="Calibri"/>
                          <a:ea typeface="Times New Roman"/>
                          <a:cs typeface="Times New Roman"/>
                        </a:rPr>
                        <a:t>IEC/TR 62351-13: Guidelines on What Security Topics Should Be Covered in Standards and Specifications </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Sent out as DTR 2/2016</a:t>
                      </a:r>
                      <a:endParaRPr lang="en-US" sz="1050" dirty="0" smtClean="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200"/>
                        </a:spcBef>
                        <a:spcAft>
                          <a:spcPts val="200"/>
                        </a:spcAft>
                        <a:buClrTx/>
                        <a:buSzTx/>
                        <a:buFontTx/>
                        <a:buNone/>
                        <a:tabLst>
                          <a:tab pos="228600" algn="l"/>
                          <a:tab pos="914400" algn="l"/>
                        </a:tabLst>
                        <a:defRPr/>
                      </a:pPr>
                      <a:r>
                        <a:rPr lang="en-US" sz="1050" b="1" kern="1200" spc="20" dirty="0" smtClean="0">
                          <a:solidFill>
                            <a:srgbClr val="FF0000"/>
                          </a:solidFill>
                          <a:effectLst/>
                          <a:latin typeface="Calibri"/>
                          <a:ea typeface="Times New Roman"/>
                          <a:cs typeface="Times New Roman"/>
                        </a:rPr>
                        <a:t>DTR 2/2016</a:t>
                      </a:r>
                      <a:endParaRPr lang="en-US" sz="1050" b="1" dirty="0" smtClean="0">
                        <a:solidFill>
                          <a:srgbClr val="FF0000"/>
                        </a:solidFill>
                        <a:effectLst/>
                        <a:latin typeface="Calibri"/>
                        <a:ea typeface="Times New Roman"/>
                        <a:cs typeface="Times New Roman"/>
                      </a:endParaRPr>
                    </a:p>
                    <a:p>
                      <a:pPr marL="0" marR="0" algn="ctr">
                        <a:spcBef>
                          <a:spcPts val="200"/>
                        </a:spcBef>
                        <a:spcAft>
                          <a:spcPts val="200"/>
                        </a:spcAft>
                        <a:tabLst>
                          <a:tab pos="228600" algn="l"/>
                          <a:tab pos="914400" algn="l"/>
                        </a:tabLst>
                      </a:pP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9112">
                <a:tc>
                  <a:txBody>
                    <a:bodyPr/>
                    <a:lstStyle/>
                    <a:p>
                      <a:pPr marL="0" marR="0">
                        <a:spcBef>
                          <a:spcPts val="200"/>
                        </a:spcBef>
                        <a:spcAft>
                          <a:spcPts val="200"/>
                        </a:spcAft>
                        <a:tabLst>
                          <a:tab pos="228600" algn="l"/>
                          <a:tab pos="914400" algn="l"/>
                        </a:tabLst>
                      </a:pPr>
                      <a:r>
                        <a:rPr lang="en-US" sz="1050" kern="1200" spc="20" smtClean="0">
                          <a:solidFill>
                            <a:srgbClr val="000000"/>
                          </a:solidFill>
                          <a:effectLst/>
                          <a:latin typeface="Calibri"/>
                          <a:ea typeface="Times New Roman"/>
                          <a:cs typeface="Times New Roman"/>
                        </a:rPr>
                        <a:t>IEC/TR </a:t>
                      </a:r>
                      <a:r>
                        <a:rPr lang="en-US" sz="1050" kern="1200" spc="20" dirty="0">
                          <a:solidFill>
                            <a:srgbClr val="000000"/>
                          </a:solidFill>
                          <a:effectLst/>
                          <a:latin typeface="Calibri"/>
                          <a:ea typeface="Times New Roman"/>
                          <a:cs typeface="Times New Roman"/>
                        </a:rPr>
                        <a:t>62351-90-1: Guidelines for Using Part 8 Roles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DC in 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Actively being developed</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WD 3/2016, DC 6/2016</a:t>
                      </a:r>
                      <a:r>
                        <a:rPr lang="en-US" sz="1050" kern="1200" spc="20" dirty="0" smtClean="0">
                          <a:solidFill>
                            <a:srgbClr val="000000"/>
                          </a:solidFill>
                          <a:effectLst/>
                          <a:latin typeface="Calibri"/>
                          <a:ea typeface="Times New Roman"/>
                          <a:cs typeface="Times New Roman"/>
                        </a:rPr>
                        <a:t>, TR maybe by 12/2016 if 2</a:t>
                      </a:r>
                      <a:r>
                        <a:rPr lang="en-US" sz="1050" kern="1200" spc="20" baseline="30000" dirty="0" smtClean="0">
                          <a:solidFill>
                            <a:srgbClr val="000000"/>
                          </a:solidFill>
                          <a:effectLst/>
                          <a:latin typeface="Calibri"/>
                          <a:ea typeface="Times New Roman"/>
                          <a:cs typeface="Times New Roman"/>
                        </a:rPr>
                        <a:t>nd</a:t>
                      </a:r>
                      <a:r>
                        <a:rPr lang="en-US" sz="1050" kern="1200" spc="20" dirty="0" smtClean="0">
                          <a:solidFill>
                            <a:srgbClr val="000000"/>
                          </a:solidFill>
                          <a:effectLst/>
                          <a:latin typeface="Calibri"/>
                          <a:ea typeface="Times New Roman"/>
                          <a:cs typeface="Times New Roman"/>
                        </a:rPr>
                        <a:t> DC not needed</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97245">
                <a:tc>
                  <a:txBody>
                    <a:bodyPr/>
                    <a:lstStyle/>
                    <a:p>
                      <a:pPr marL="0" marR="0">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IEC 62351-100-1: </a:t>
                      </a:r>
                      <a:r>
                        <a:rPr lang="en-US" sz="1050" kern="1200" spc="20" dirty="0">
                          <a:solidFill>
                            <a:srgbClr val="000000"/>
                          </a:solidFill>
                          <a:effectLst/>
                          <a:latin typeface="Calibri"/>
                          <a:ea typeface="Times New Roman"/>
                          <a:cs typeface="Times New Roman"/>
                        </a:rPr>
                        <a:t>Conformance </a:t>
                      </a:r>
                      <a:r>
                        <a:rPr lang="en-US" sz="1050" kern="1200" spc="20" dirty="0" smtClean="0">
                          <a:solidFill>
                            <a:srgbClr val="000000"/>
                          </a:solidFill>
                          <a:effectLst/>
                          <a:latin typeface="Calibri"/>
                          <a:ea typeface="Times New Roman"/>
                          <a:cs typeface="Times New Roman"/>
                        </a:rPr>
                        <a:t>test cases for </a:t>
                      </a:r>
                      <a:r>
                        <a:rPr lang="en-US" sz="1050" kern="1200" spc="20" dirty="0">
                          <a:solidFill>
                            <a:srgbClr val="000000"/>
                          </a:solidFill>
                          <a:effectLst/>
                          <a:latin typeface="Calibri"/>
                          <a:ea typeface="Times New Roman"/>
                          <a:cs typeface="Times New Roman"/>
                        </a:rPr>
                        <a:t>IEC </a:t>
                      </a:r>
                      <a:r>
                        <a:rPr lang="en-US" sz="1050" kern="1200" spc="20" dirty="0" smtClean="0">
                          <a:solidFill>
                            <a:srgbClr val="000000"/>
                          </a:solidFill>
                          <a:effectLst/>
                          <a:latin typeface="Calibri"/>
                          <a:ea typeface="Times New Roman"/>
                          <a:cs typeface="Times New Roman"/>
                        </a:rPr>
                        <a:t>62351-5 and companion standards</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NWIP </a:t>
                      </a:r>
                      <a:r>
                        <a:rPr lang="en-US" sz="1050" kern="1200" spc="20" dirty="0" smtClean="0">
                          <a:solidFill>
                            <a:srgbClr val="000000"/>
                          </a:solidFill>
                          <a:effectLst/>
                          <a:latin typeface="Calibri"/>
                          <a:ea typeface="Times New Roman"/>
                          <a:cs typeface="Times New Roman"/>
                        </a:rPr>
                        <a:t>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Starting with conformance testing of IEC 62351-3, 62351-5, and 60870-5-7</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NWIP by 2/2016</a:t>
                      </a:r>
                      <a:endParaRPr lang="en-US" sz="1050" b="1" dirty="0">
                        <a:solidFill>
                          <a:srgbClr val="FF0000"/>
                        </a:solidFill>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30227">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 62351-14 </a:t>
                      </a:r>
                      <a:r>
                        <a:rPr lang="en-US" sz="1050" kern="1200" spc="20" dirty="0" smtClean="0">
                          <a:solidFill>
                            <a:srgbClr val="000000"/>
                          </a:solidFill>
                          <a:effectLst/>
                          <a:latin typeface="Calibri"/>
                          <a:ea typeface="Times New Roman"/>
                          <a:cs typeface="Times New Roman"/>
                        </a:rPr>
                        <a:t>Security Event Logging and Reporting</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PWI NWIP</a:t>
                      </a:r>
                      <a:r>
                        <a:rPr lang="en-US" sz="1050" kern="1200" spc="20" dirty="0">
                          <a:solidFill>
                            <a:srgbClr val="000000"/>
                          </a:solidFill>
                          <a:effectLst/>
                          <a:latin typeface="Calibri"/>
                          <a:ea typeface="Times New Roman"/>
                          <a:cs typeface="Times New Roman"/>
                        </a:rPr>
                        <a:t> </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 </a:t>
                      </a:r>
                      <a:r>
                        <a:rPr lang="en-US" sz="1050" kern="1200" spc="20" dirty="0" smtClean="0">
                          <a:solidFill>
                            <a:srgbClr val="000000"/>
                          </a:solidFill>
                          <a:effectLst/>
                          <a:latin typeface="Calibri"/>
                          <a:ea typeface="Times New Roman"/>
                          <a:cs typeface="Times New Roman"/>
                        </a:rPr>
                        <a:t>Based on existing security</a:t>
                      </a:r>
                      <a:r>
                        <a:rPr lang="en-US" sz="1050" kern="1200" spc="20" baseline="0" dirty="0" smtClean="0">
                          <a:solidFill>
                            <a:srgbClr val="000000"/>
                          </a:solidFill>
                          <a:effectLst/>
                          <a:latin typeface="Calibri"/>
                          <a:ea typeface="Times New Roman"/>
                          <a:cs typeface="Times New Roman"/>
                        </a:rPr>
                        <a:t> logging</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NWIP by</a:t>
                      </a:r>
                      <a:r>
                        <a:rPr lang="en-US" sz="1050" b="1" kern="1200" spc="20" dirty="0">
                          <a:solidFill>
                            <a:srgbClr val="FF0000"/>
                          </a:solidFill>
                          <a:effectLst/>
                          <a:latin typeface="Calibri"/>
                          <a:ea typeface="Times New Roman"/>
                          <a:cs typeface="Times New Roman"/>
                        </a:rPr>
                        <a:t> </a:t>
                      </a:r>
                      <a:r>
                        <a:rPr lang="en-US" sz="1050" b="1" kern="1200" spc="20" dirty="0" smtClean="0">
                          <a:solidFill>
                            <a:srgbClr val="FF0000"/>
                          </a:solidFill>
                          <a:effectLst/>
                          <a:latin typeface="Calibri"/>
                          <a:ea typeface="Times New Roman"/>
                          <a:cs typeface="Times New Roman"/>
                        </a:rPr>
                        <a:t>3/2016</a:t>
                      </a:r>
                      <a:endParaRPr lang="en-US" sz="1050" b="1" dirty="0">
                        <a:solidFill>
                          <a:srgbClr val="FF0000"/>
                        </a:solidFill>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97245">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IEC/TR 62351-90-2 Deep Packet Inspection</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kern="1200" spc="20" dirty="0" smtClean="0">
                          <a:solidFill>
                            <a:srgbClr val="000000"/>
                          </a:solidFill>
                          <a:effectLst/>
                          <a:latin typeface="Calibri"/>
                          <a:ea typeface="Times New Roman"/>
                          <a:cs typeface="Times New Roman"/>
                        </a:rPr>
                        <a:t>PWI DC </a:t>
                      </a:r>
                      <a:r>
                        <a:rPr lang="en-US" sz="1050" kern="1200" spc="20" dirty="0">
                          <a:solidFill>
                            <a:srgbClr val="000000"/>
                          </a:solidFill>
                          <a:effectLst/>
                          <a:latin typeface="Calibri"/>
                          <a:ea typeface="Times New Roman"/>
                          <a:cs typeface="Times New Roman"/>
                        </a:rPr>
                        <a:t>Pending</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200"/>
                        </a:spcBef>
                        <a:spcAft>
                          <a:spcPts val="200"/>
                        </a:spcAft>
                        <a:tabLst>
                          <a:tab pos="228600" algn="l"/>
                          <a:tab pos="914400" algn="l"/>
                        </a:tabLst>
                      </a:pPr>
                      <a:r>
                        <a:rPr lang="en-US" sz="1050" kern="1200" spc="20" dirty="0">
                          <a:solidFill>
                            <a:srgbClr val="000000"/>
                          </a:solidFill>
                          <a:effectLst/>
                          <a:latin typeface="Calibri"/>
                          <a:ea typeface="Times New Roman"/>
                          <a:cs typeface="Times New Roman"/>
                        </a:rPr>
                        <a:t>TR to discuss the issues around deep packet inspection</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200"/>
                        </a:spcBef>
                        <a:spcAft>
                          <a:spcPts val="200"/>
                        </a:spcAft>
                        <a:tabLst>
                          <a:tab pos="228600" algn="l"/>
                          <a:tab pos="914400" algn="l"/>
                        </a:tabLst>
                      </a:pPr>
                      <a:r>
                        <a:rPr lang="en-US" sz="1050" b="1" kern="1200" spc="20" dirty="0" smtClean="0">
                          <a:solidFill>
                            <a:srgbClr val="FF0000"/>
                          </a:solidFill>
                          <a:effectLst/>
                          <a:latin typeface="Calibri"/>
                          <a:ea typeface="Times New Roman"/>
                          <a:cs typeface="Times New Roman"/>
                        </a:rPr>
                        <a:t>DC 6/2016,</a:t>
                      </a:r>
                      <a:r>
                        <a:rPr lang="en-US" sz="1050" kern="1200" spc="20" dirty="0" smtClean="0">
                          <a:solidFill>
                            <a:srgbClr val="000000"/>
                          </a:solidFill>
                          <a:effectLst/>
                          <a:latin typeface="Calibri"/>
                          <a:ea typeface="Times New Roman"/>
                          <a:cs typeface="Times New Roman"/>
                        </a:rPr>
                        <a:t> DTR 12/2016</a:t>
                      </a:r>
                      <a:endParaRPr lang="en-US" sz="1050" dirty="0">
                        <a:effectLst/>
                        <a:latin typeface="Calibri"/>
                        <a:ea typeface="Times New Roman"/>
                        <a:cs typeface="Times New Roman"/>
                      </a:endParaRPr>
                    </a:p>
                  </a:txBody>
                  <a:tcPr marL="48465" marR="48465" marT="673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7" name="Text Box 32"/>
          <p:cNvSpPr txBox="1">
            <a:spLocks noChangeArrowheads="1"/>
          </p:cNvSpPr>
          <p:nvPr/>
        </p:nvSpPr>
        <p:spPr bwMode="auto">
          <a:xfrm>
            <a:off x="971600" y="333375"/>
            <a:ext cx="8172400" cy="523220"/>
          </a:xfrm>
          <a:prstGeom prst="rect">
            <a:avLst/>
          </a:prstGeom>
          <a:noFill/>
          <a:ln w="9525" algn="ctr">
            <a:noFill/>
            <a:miter lim="800000"/>
            <a:headEnd type="none" w="sm" len="sm"/>
            <a:tailEnd type="none" w="sm" len="sm"/>
          </a:ln>
        </p:spPr>
        <p:txBody>
          <a:bodyPr wrap="square" tIns="0" bIns="0">
            <a:spAutoFit/>
          </a:bodyPr>
          <a:lstStyle/>
          <a:p>
            <a:pPr algn="ctr"/>
            <a:r>
              <a:rPr lang="en-US" b="1" dirty="0" smtClean="0">
                <a:solidFill>
                  <a:schemeClr val="tx2"/>
                </a:solidFill>
              </a:rPr>
              <a:t>IEC 62351 Roadmap for WG19</a:t>
            </a:r>
            <a:endParaRPr lang="en-US" b="1" dirty="0"/>
          </a:p>
        </p:txBody>
      </p:sp>
      <p:graphicFrame>
        <p:nvGraphicFramePr>
          <p:cNvPr id="10265" name="Group 25"/>
          <p:cNvGraphicFramePr>
            <a:graphicFrameLocks noGrp="1"/>
          </p:cNvGraphicFramePr>
          <p:nvPr>
            <p:ph type="tbl" idx="1"/>
            <p:extLst>
              <p:ext uri="{D42A27DB-BD31-4B8C-83A1-F6EECF244321}">
                <p14:modId xmlns:p14="http://schemas.microsoft.com/office/powerpoint/2010/main" val="467638043"/>
              </p:ext>
            </p:extLst>
          </p:nvPr>
        </p:nvGraphicFramePr>
        <p:xfrm>
          <a:off x="0" y="980728"/>
          <a:ext cx="9144001" cy="5971336"/>
        </p:xfrm>
        <a:graphic>
          <a:graphicData uri="http://schemas.openxmlformats.org/drawingml/2006/table">
            <a:tbl>
              <a:tblPr/>
              <a:tblGrid>
                <a:gridCol w="1547664"/>
                <a:gridCol w="6048672"/>
                <a:gridCol w="1547665"/>
              </a:tblGrid>
              <a:tr h="360040">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228600" algn="l"/>
                          <a:tab pos="914400" algn="l"/>
                        </a:tabLst>
                      </a:pPr>
                      <a:r>
                        <a:rPr kumimoji="0" lang="en-US" sz="1400" b="1" i="0" u="none" strike="noStrike" cap="none" normalizeH="0" baseline="0" dirty="0" smtClean="0">
                          <a:ln>
                            <a:noFill/>
                          </a:ln>
                          <a:solidFill>
                            <a:srgbClr val="008000"/>
                          </a:solidFill>
                          <a:effectLst/>
                          <a:latin typeface="Arial" charset="0"/>
                          <a:ea typeface="Times New Roman" pitchFamily="18" charset="0"/>
                          <a:cs typeface="Arial" charset="0"/>
                        </a:rPr>
                        <a:t>Complete Work</a:t>
                      </a:r>
                    </a:p>
                  </a:txBody>
                  <a:tcPr marT="0" marB="0"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228600" algn="l"/>
                          <a:tab pos="914400" algn="l"/>
                        </a:tabLst>
                      </a:pPr>
                      <a:r>
                        <a:rPr kumimoji="0" lang="en-US" sz="1400" b="1" i="0" u="none" strike="noStrike" cap="none" normalizeH="0" baseline="0" dirty="0" smtClean="0">
                          <a:ln>
                            <a:noFill/>
                          </a:ln>
                          <a:solidFill>
                            <a:srgbClr val="FF0000"/>
                          </a:solidFill>
                          <a:effectLst/>
                          <a:latin typeface="Arial" charset="0"/>
                          <a:ea typeface="Times New Roman" pitchFamily="18" charset="0"/>
                          <a:cs typeface="Arial" charset="0"/>
                        </a:rPr>
                        <a:t>Updates and New Work in Process</a:t>
                      </a:r>
                      <a:endParaRPr kumimoji="0" lang="en-US" sz="1400" b="1" i="0" u="none" strike="noStrike" cap="none" normalizeH="0" baseline="0" dirty="0" smtClean="0">
                        <a:ln>
                          <a:noFill/>
                        </a:ln>
                        <a:solidFill>
                          <a:srgbClr val="FF0000"/>
                        </a:solidFill>
                        <a:effectLst/>
                        <a:latin typeface="Times New Roman" pitchFamily="18" charset="0"/>
                        <a:ea typeface="Times New Roman" pitchFamily="18" charset="0"/>
                        <a:cs typeface="Arial" charset="0"/>
                      </a:endParaRPr>
                    </a:p>
                  </a:txBody>
                  <a:tcPr marT="0" marB="0"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228600" algn="l"/>
                          <a:tab pos="914400" algn="l"/>
                        </a:tabLst>
                      </a:pPr>
                      <a:r>
                        <a:rPr kumimoji="0" lang="en-US" sz="1400" b="1" i="0" u="none" strike="noStrike" cap="none" normalizeH="0" baseline="0" dirty="0" smtClean="0">
                          <a:ln>
                            <a:noFill/>
                          </a:ln>
                          <a:solidFill>
                            <a:srgbClr val="000099"/>
                          </a:solidFill>
                          <a:effectLst/>
                          <a:latin typeface="Arial" charset="0"/>
                          <a:ea typeface="Times New Roman" pitchFamily="18" charset="0"/>
                          <a:cs typeface="Arial" charset="0"/>
                        </a:rPr>
                        <a:t>Potential New Work</a:t>
                      </a:r>
                    </a:p>
                  </a:txBody>
                  <a:tcPr marT="0" marB="0"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bg1"/>
                    </a:solidFill>
                  </a:tcPr>
                </a:tc>
              </a:tr>
              <a:tr h="5544616">
                <a:tc>
                  <a:txBody>
                    <a:bodyPr/>
                    <a:lstStyle/>
                    <a:p>
                      <a:pPr marL="111125" marR="0" lvl="0" indent="-111125" algn="l" defTabSz="914400" rtl="0" eaLnBrk="1" fontAlgn="base" latinLnBrk="0" hangingPunct="1">
                        <a:lnSpc>
                          <a:spcPct val="100000"/>
                        </a:lnSpc>
                        <a:spcBef>
                          <a:spcPct val="50000"/>
                        </a:spcBef>
                        <a:spcAft>
                          <a:spcPct val="0"/>
                        </a:spcAft>
                        <a:buClrTx/>
                        <a:buSzPct val="90000"/>
                        <a:buFontTx/>
                        <a:buChar char="•"/>
                        <a:tabLst>
                          <a:tab pos="111125" algn="l"/>
                          <a:tab pos="914400" algn="l"/>
                        </a:tabLst>
                      </a:pPr>
                      <a:r>
                        <a:rPr kumimoji="0" lang="en-US" sz="1400" b="0" i="0" u="none" strike="noStrike" cap="none" normalizeH="0" baseline="0" dirty="0" smtClean="0">
                          <a:ln>
                            <a:noFill/>
                          </a:ln>
                          <a:solidFill>
                            <a:srgbClr val="008000"/>
                          </a:solidFill>
                          <a:effectLst/>
                          <a:latin typeface="Arial" charset="0"/>
                          <a:ea typeface="Times New Roman" pitchFamily="18" charset="0"/>
                          <a:cs typeface="Arial" charset="0"/>
                        </a:rPr>
                        <a:t>Parts 1, 2, 3, 4, 5, 6, 7, 8, and 10 – finalized as TRs or TS Documents (Ed 1</a:t>
                      </a:r>
                      <a:r>
                        <a:rPr kumimoji="0" lang="en-US" sz="1400" b="0" i="0" u="none" strike="noStrike" cap="none" normalizeH="0" baseline="0" dirty="0" smtClean="0">
                          <a:ln>
                            <a:noFill/>
                          </a:ln>
                          <a:solidFill>
                            <a:srgbClr val="009900"/>
                          </a:solidFill>
                          <a:effectLst/>
                          <a:latin typeface="Arial" charset="0"/>
                          <a:ea typeface="Times New Roman" pitchFamily="18" charset="0"/>
                          <a:cs typeface="Arial" charset="0"/>
                        </a:rPr>
                        <a:t>)</a:t>
                      </a:r>
                    </a:p>
                    <a:p>
                      <a:pPr marL="111125" marR="0" lvl="0" indent="-111125" algn="l" defTabSz="914400" rtl="0" eaLnBrk="1" fontAlgn="base" latinLnBrk="0" hangingPunct="1">
                        <a:lnSpc>
                          <a:spcPct val="100000"/>
                        </a:lnSpc>
                        <a:spcBef>
                          <a:spcPct val="50000"/>
                        </a:spcBef>
                        <a:spcAft>
                          <a:spcPct val="0"/>
                        </a:spcAft>
                        <a:buClrTx/>
                        <a:buSzPct val="90000"/>
                        <a:buFontTx/>
                        <a:buChar char="•"/>
                        <a:tabLst>
                          <a:tab pos="111125" algn="l"/>
                          <a:tab pos="914400" algn="l"/>
                        </a:tabLst>
                      </a:pPr>
                      <a:r>
                        <a:rPr kumimoji="0" lang="en-US" sz="1400" b="0" i="0" u="none" strike="noStrike" cap="none" normalizeH="0" baseline="0" dirty="0" smtClean="0">
                          <a:ln>
                            <a:noFill/>
                          </a:ln>
                          <a:solidFill>
                            <a:srgbClr val="009900"/>
                          </a:solidFill>
                          <a:effectLst/>
                          <a:latin typeface="Arial" charset="0"/>
                          <a:ea typeface="Times New Roman" pitchFamily="18" charset="0"/>
                          <a:cs typeface="Arial" charset="0"/>
                        </a:rPr>
                        <a:t>Part 5 as TS Ed 2</a:t>
                      </a:r>
                    </a:p>
                    <a:p>
                      <a:pPr marL="288925" marR="0" lvl="0" indent="-288925" algn="l" defTabSz="914400" rtl="0" eaLnBrk="0" fontAlgn="base" latinLnBrk="0" hangingPunct="0">
                        <a:lnSpc>
                          <a:spcPct val="100000"/>
                        </a:lnSpc>
                        <a:spcBef>
                          <a:spcPct val="50000"/>
                        </a:spcBef>
                        <a:spcAft>
                          <a:spcPct val="0"/>
                        </a:spcAft>
                        <a:buClrTx/>
                        <a:buSzPct val="90000"/>
                        <a:buFontTx/>
                        <a:buNone/>
                        <a:tabLst>
                          <a:tab pos="228600" algn="l"/>
                          <a:tab pos="914400" algn="l"/>
                        </a:tabLst>
                      </a:pPr>
                      <a:endParaRPr kumimoji="0" lang="en-US" sz="1600" b="0" i="0" u="none" strike="noStrike" cap="none" normalizeH="0" baseline="0" dirty="0" smtClean="0">
                        <a:ln>
                          <a:noFill/>
                        </a:ln>
                        <a:solidFill>
                          <a:srgbClr val="505050"/>
                        </a:solidFill>
                        <a:effectLst/>
                        <a:latin typeface="Arial" charset="0"/>
                        <a:ea typeface="Times New Roman" pitchFamily="18" charset="0"/>
                        <a:cs typeface="Arial" charset="0"/>
                      </a:endParaRPr>
                    </a:p>
                  </a:txBody>
                  <a:tcPr marT="0" marB="0"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bg1"/>
                    </a:solidFill>
                  </a:tcPr>
                </a:tc>
                <a:tc>
                  <a:txBody>
                    <a:bodyPr/>
                    <a:lstStyle/>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dirty="0" smtClean="0">
                          <a:solidFill>
                            <a:srgbClr val="FF0000"/>
                          </a:solidFill>
                          <a:latin typeface="Arial" pitchFamily="34" charset="0"/>
                        </a:rPr>
                        <a:t>Part 2 Glossary: adding amendments probably update</a:t>
                      </a:r>
                      <a:r>
                        <a:rPr lang="en-US" sz="1400" baseline="0" dirty="0" smtClean="0">
                          <a:solidFill>
                            <a:srgbClr val="FF0000"/>
                          </a:solidFill>
                          <a:latin typeface="Arial" pitchFamily="34" charset="0"/>
                        </a:rPr>
                        <a:t> in 2014</a:t>
                      </a:r>
                    </a:p>
                    <a:p>
                      <a:pPr marL="177800" indent="-177800">
                        <a:spcBef>
                          <a:spcPts val="400"/>
                        </a:spcBef>
                        <a:buFontTx/>
                        <a:buChar char="•"/>
                      </a:pPr>
                      <a:r>
                        <a:rPr lang="en-US" sz="1400" dirty="0" smtClean="0">
                          <a:solidFill>
                            <a:srgbClr val="FF0000"/>
                          </a:solidFill>
                          <a:latin typeface="Arial" pitchFamily="34" charset="0"/>
                        </a:rPr>
                        <a:t>Part 3 Security using TLS: Submitted as FDIS Dec 2013 as IS by 2014</a:t>
                      </a: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dirty="0" smtClean="0">
                          <a:solidFill>
                            <a:srgbClr val="FF0000"/>
                          </a:solidFill>
                          <a:latin typeface="Arial" pitchFamily="34" charset="0"/>
                        </a:rPr>
                        <a:t>Part 4 Security for MMS: Edition 2 started</a:t>
                      </a: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dirty="0" smtClean="0">
                          <a:solidFill>
                            <a:srgbClr val="FF0000"/>
                          </a:solidFill>
                          <a:latin typeface="Arial" pitchFamily="34" charset="0"/>
                        </a:rPr>
                        <a:t>Part</a:t>
                      </a:r>
                      <a:r>
                        <a:rPr lang="en-US" sz="1400" baseline="0" dirty="0" smtClean="0">
                          <a:solidFill>
                            <a:srgbClr val="FF0000"/>
                          </a:solidFill>
                          <a:latin typeface="Arial" pitchFamily="34" charset="0"/>
                        </a:rPr>
                        <a:t> 5 Security for IEC 60870-5 and Derivatives: Amendment or Corrigendum</a:t>
                      </a:r>
                      <a:endParaRPr lang="en-US" sz="1400" dirty="0" smtClean="0">
                        <a:solidFill>
                          <a:srgbClr val="FF0000"/>
                        </a:solidFill>
                        <a:latin typeface="Arial" pitchFamily="34" charset="0"/>
                      </a:endParaRP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dirty="0" smtClean="0">
                          <a:solidFill>
                            <a:srgbClr val="FF0000"/>
                          </a:solidFill>
                          <a:latin typeface="Arial" pitchFamily="34" charset="0"/>
                        </a:rPr>
                        <a:t>Part 6 on IEC 61850: develop RR for updates to equivalent to IEC 61850-90-5</a:t>
                      </a:r>
                    </a:p>
                    <a:p>
                      <a:pPr marL="177800" indent="-177800">
                        <a:spcBef>
                          <a:spcPts val="400"/>
                        </a:spcBef>
                        <a:buFontTx/>
                        <a:buChar char="•"/>
                      </a:pPr>
                      <a:r>
                        <a:rPr lang="en-US" sz="1400" dirty="0" smtClean="0">
                          <a:solidFill>
                            <a:srgbClr val="FF0000"/>
                          </a:solidFill>
                          <a:latin typeface="Arial" pitchFamily="34" charset="0"/>
                        </a:rPr>
                        <a:t>Part 7 Network and System Management: update process to Ed 2 started in 2013</a:t>
                      </a:r>
                    </a:p>
                    <a:p>
                      <a:pPr marL="177800" indent="-177800">
                        <a:spcBef>
                          <a:spcPts val="400"/>
                        </a:spcBef>
                        <a:buFontTx/>
                        <a:buChar char="•"/>
                      </a:pPr>
                      <a:r>
                        <a:rPr lang="en-US" sz="1400" dirty="0" smtClean="0">
                          <a:solidFill>
                            <a:srgbClr val="FF0000"/>
                          </a:solidFill>
                          <a:latin typeface="Arial" pitchFamily="34" charset="0"/>
                        </a:rPr>
                        <a:t>Part 8 developing</a:t>
                      </a:r>
                      <a:r>
                        <a:rPr lang="en-US" sz="1400" baseline="0" dirty="0" smtClean="0">
                          <a:solidFill>
                            <a:srgbClr val="FF0000"/>
                          </a:solidFill>
                          <a:latin typeface="Arial" pitchFamily="34" charset="0"/>
                        </a:rPr>
                        <a:t> TR 62351-90-1 as Guidelines for using RBAC</a:t>
                      </a:r>
                      <a:endParaRPr lang="en-US" sz="1400" dirty="0" smtClean="0">
                        <a:solidFill>
                          <a:srgbClr val="FF0000"/>
                        </a:solidFill>
                        <a:latin typeface="Arial" pitchFamily="34" charset="0"/>
                      </a:endParaRPr>
                    </a:p>
                    <a:p>
                      <a:pPr marL="177800" indent="-177800">
                        <a:spcBef>
                          <a:spcPts val="400"/>
                        </a:spcBef>
                        <a:buFontTx/>
                        <a:buChar char="•"/>
                      </a:pPr>
                      <a:r>
                        <a:rPr lang="en-US" sz="1400" dirty="0" smtClean="0">
                          <a:solidFill>
                            <a:srgbClr val="FF0000"/>
                          </a:solidFill>
                          <a:latin typeface="Arial" pitchFamily="34" charset="0"/>
                        </a:rPr>
                        <a:t>Part 9 Key Management: 2</a:t>
                      </a:r>
                      <a:r>
                        <a:rPr lang="en-US" sz="1400" baseline="30000" dirty="0" smtClean="0">
                          <a:solidFill>
                            <a:srgbClr val="FF0000"/>
                          </a:solidFill>
                          <a:latin typeface="Arial" pitchFamily="34" charset="0"/>
                        </a:rPr>
                        <a:t>nd</a:t>
                      </a:r>
                      <a:r>
                        <a:rPr lang="en-US" sz="1400" dirty="0" smtClean="0">
                          <a:solidFill>
                            <a:srgbClr val="FF0000"/>
                          </a:solidFill>
                          <a:latin typeface="Arial" pitchFamily="34" charset="0"/>
                        </a:rPr>
                        <a:t> CD to be issued</a:t>
                      </a:r>
                    </a:p>
                    <a:p>
                      <a:pPr marL="177800" indent="-177800">
                        <a:spcBef>
                          <a:spcPts val="400"/>
                        </a:spcBef>
                        <a:buFontTx/>
                        <a:buChar char="•"/>
                      </a:pPr>
                      <a:r>
                        <a:rPr lang="en-US" sz="1400" dirty="0" smtClean="0">
                          <a:solidFill>
                            <a:srgbClr val="FF0000"/>
                          </a:solidFill>
                          <a:latin typeface="Arial" pitchFamily="34" charset="0"/>
                        </a:rPr>
                        <a:t>Part 11 Security for XML Files: CD issued</a:t>
                      </a: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kern="1200" dirty="0" smtClean="0">
                          <a:solidFill>
                            <a:srgbClr val="FF0000"/>
                          </a:solidFill>
                          <a:latin typeface="Arial" pitchFamily="34" charset="0"/>
                          <a:ea typeface="+mn-ea"/>
                          <a:cs typeface="+mn-cs"/>
                        </a:rPr>
                        <a:t>Part 12 Resilience and Security for Power Systems</a:t>
                      </a:r>
                      <a:r>
                        <a:rPr lang="en-US" sz="1400" kern="1200" baseline="0" dirty="0" smtClean="0">
                          <a:solidFill>
                            <a:srgbClr val="FF0000"/>
                          </a:solidFill>
                          <a:latin typeface="Arial" pitchFamily="34" charset="0"/>
                          <a:ea typeface="+mn-ea"/>
                          <a:cs typeface="+mn-cs"/>
                        </a:rPr>
                        <a:t> with DER: DC issued</a:t>
                      </a: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kern="1200" baseline="0" dirty="0" smtClean="0">
                          <a:solidFill>
                            <a:srgbClr val="FF0000"/>
                          </a:solidFill>
                          <a:latin typeface="Arial" pitchFamily="34" charset="0"/>
                          <a:ea typeface="+mn-ea"/>
                          <a:cs typeface="+mn-cs"/>
                        </a:rPr>
                        <a:t>Part 13 What Security Topics Should Be Covered in Standards and Specifications </a:t>
                      </a: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kern="1200" baseline="0" dirty="0" smtClean="0">
                          <a:solidFill>
                            <a:srgbClr val="FF0000"/>
                          </a:solidFill>
                          <a:latin typeface="Arial" pitchFamily="34" charset="0"/>
                          <a:ea typeface="+mn-ea"/>
                          <a:cs typeface="+mn-cs"/>
                        </a:rPr>
                        <a:t>Part 14: </a:t>
                      </a:r>
                      <a:r>
                        <a:rPr lang="en-US" sz="1400" kern="1200" baseline="0" dirty="0" err="1" smtClean="0">
                          <a:solidFill>
                            <a:srgbClr val="FF0000"/>
                          </a:solidFill>
                          <a:latin typeface="Arial" pitchFamily="34" charset="0"/>
                          <a:ea typeface="+mn-ea"/>
                          <a:cs typeface="+mn-cs"/>
                        </a:rPr>
                        <a:t>SysLog</a:t>
                      </a:r>
                      <a:endParaRPr lang="en-US" sz="1400" kern="1200" baseline="0" dirty="0" smtClean="0">
                        <a:solidFill>
                          <a:srgbClr val="FF0000"/>
                        </a:solidFill>
                        <a:latin typeface="Arial" pitchFamily="34" charset="0"/>
                        <a:ea typeface="+mn-ea"/>
                        <a:cs typeface="+mn-cs"/>
                      </a:endParaRP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kern="1200" baseline="0" dirty="0" smtClean="0">
                          <a:solidFill>
                            <a:srgbClr val="FF0000"/>
                          </a:solidFill>
                          <a:latin typeface="Arial" pitchFamily="34" charset="0"/>
                          <a:ea typeface="+mn-ea"/>
                          <a:cs typeface="+mn-cs"/>
                        </a:rPr>
                        <a:t>Part 90-2: Deep Packet Inspection</a:t>
                      </a: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kern="1200" baseline="0" dirty="0" smtClean="0">
                          <a:solidFill>
                            <a:srgbClr val="FF0000"/>
                          </a:solidFill>
                          <a:latin typeface="Arial" pitchFamily="34" charset="0"/>
                          <a:ea typeface="+mn-ea"/>
                          <a:cs typeface="+mn-cs"/>
                        </a:rPr>
                        <a:t>Part 100-1: Conformance Testing for Part 5</a:t>
                      </a:r>
                    </a:p>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kern="1200" baseline="0" dirty="0" smtClean="0">
                          <a:solidFill>
                            <a:srgbClr val="FF0000"/>
                          </a:solidFill>
                          <a:latin typeface="Arial" pitchFamily="34" charset="0"/>
                          <a:ea typeface="+mn-ea"/>
                          <a:cs typeface="+mn-cs"/>
                        </a:rPr>
                        <a:t>Security profiles for web services including XMPP (IEC 62351-4 for encoding rules and 61850-8-2)</a:t>
                      </a:r>
                    </a:p>
                  </a:txBody>
                  <a:tcPr marT="0" marB="0"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bg1"/>
                    </a:solidFill>
                  </a:tcPr>
                </a:tc>
                <a:tc>
                  <a:txBody>
                    <a:bodyPr/>
                    <a:lstStyle/>
                    <a:p>
                      <a:pPr marL="177800" marR="0" indent="-177800" algn="l" defTabSz="914400" rtl="0" eaLnBrk="1" fontAlgn="auto" latinLnBrk="0" hangingPunct="1">
                        <a:lnSpc>
                          <a:spcPct val="100000"/>
                        </a:lnSpc>
                        <a:spcBef>
                          <a:spcPts val="400"/>
                        </a:spcBef>
                        <a:spcAft>
                          <a:spcPts val="0"/>
                        </a:spcAft>
                        <a:buClrTx/>
                        <a:buSzTx/>
                        <a:buFontTx/>
                        <a:buChar char="•"/>
                        <a:tabLst/>
                        <a:defRPr/>
                      </a:pPr>
                      <a:r>
                        <a:rPr lang="en-US" sz="1400" baseline="0" dirty="0" smtClean="0">
                          <a:solidFill>
                            <a:srgbClr val="000099"/>
                          </a:solidFill>
                          <a:latin typeface="Arial" pitchFamily="34" charset="0"/>
                        </a:rPr>
                        <a:t>Assess cyber security in IEC TC57 documents such as IEC 62325-504</a:t>
                      </a:r>
                      <a:endParaRPr lang="en-US" sz="1400" dirty="0" smtClean="0">
                        <a:solidFill>
                          <a:srgbClr val="000099"/>
                        </a:solidFill>
                        <a:latin typeface="Arial" pitchFamily="34" charset="0"/>
                      </a:endParaRPr>
                    </a:p>
                    <a:p>
                      <a:pPr marL="177800" indent="-177800">
                        <a:spcBef>
                          <a:spcPts val="400"/>
                        </a:spcBef>
                        <a:buFontTx/>
                        <a:buChar char="•"/>
                      </a:pPr>
                      <a:r>
                        <a:rPr lang="en-US" sz="1400" baseline="0" dirty="0" smtClean="0">
                          <a:solidFill>
                            <a:srgbClr val="000099"/>
                          </a:solidFill>
                          <a:latin typeface="Arial" pitchFamily="34" charset="0"/>
                        </a:rPr>
                        <a:t>Explore customer premises security issues with WG21</a:t>
                      </a:r>
                    </a:p>
                    <a:p>
                      <a:pPr marL="288925" marR="0" lvl="0" indent="-288925" algn="l" defTabSz="914400" rtl="0" eaLnBrk="1" fontAlgn="base" latinLnBrk="0" hangingPunct="1">
                        <a:lnSpc>
                          <a:spcPct val="100000"/>
                        </a:lnSpc>
                        <a:spcBef>
                          <a:spcPct val="30000"/>
                        </a:spcBef>
                        <a:spcAft>
                          <a:spcPct val="0"/>
                        </a:spcAft>
                        <a:buClrTx/>
                        <a:buSzPct val="90000"/>
                        <a:buFontTx/>
                        <a:buChar char="•"/>
                        <a:tabLst>
                          <a:tab pos="228600" algn="l"/>
                          <a:tab pos="914400" algn="l"/>
                        </a:tabLst>
                      </a:pPr>
                      <a:endParaRPr kumimoji="0" lang="en-US" sz="1400" b="0" i="0" u="none" strike="noStrike" cap="none" normalizeH="0" baseline="0" dirty="0" smtClean="0">
                        <a:ln>
                          <a:noFill/>
                        </a:ln>
                        <a:solidFill>
                          <a:srgbClr val="000099"/>
                        </a:solidFill>
                        <a:effectLst/>
                        <a:latin typeface="Arial" charset="0"/>
                      </a:endParaRPr>
                    </a:p>
                  </a:txBody>
                  <a:tcPr marT="0" marB="0"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bg1"/>
                    </a:solidFill>
                  </a:tcPr>
                </a:tc>
              </a:tr>
            </a:tbl>
          </a:graphicData>
        </a:graphic>
      </p:graphicFrame>
      <p:sp>
        <p:nvSpPr>
          <p:cNvPr id="8" name="Footer Placeholder 7"/>
          <p:cNvSpPr>
            <a:spLocks noGrp="1"/>
          </p:cNvSpPr>
          <p:nvPr>
            <p:ph type="ftr" sz="quarter" idx="11"/>
          </p:nvPr>
        </p:nvSpPr>
        <p:spPr>
          <a:xfrm>
            <a:off x="3707904" y="6625675"/>
            <a:ext cx="2520280" cy="232325"/>
          </a:xfrm>
        </p:spPr>
        <p:txBody>
          <a:bodyPr/>
          <a:lstStyle/>
          <a:p>
            <a:r>
              <a:rPr lang="en-US" dirty="0" smtClean="0"/>
              <a:t>IEC TC57 WG15  Status</a:t>
            </a:r>
            <a:endParaRPr lang="en-GB" dirty="0"/>
          </a:p>
        </p:txBody>
      </p:sp>
      <p:sp>
        <p:nvSpPr>
          <p:cNvPr id="9" name="Date Placeholder 8"/>
          <p:cNvSpPr>
            <a:spLocks noGrp="1"/>
          </p:cNvSpPr>
          <p:nvPr>
            <p:ph type="dt" sz="half" idx="10"/>
          </p:nvPr>
        </p:nvSpPr>
        <p:spPr/>
        <p:txBody>
          <a:bodyPr/>
          <a:lstStyle/>
          <a:p>
            <a:fld id="{6F4FBC9A-11EF-4DD6-AE43-C3C1CED6156E}" type="datetime1">
              <a:rPr lang="en-US" smtClean="0">
                <a:solidFill>
                  <a:schemeClr val="tx1"/>
                </a:solidFill>
                <a:latin typeface="Arial" pitchFamily="34" charset="0"/>
                <a:cs typeface="Arial" pitchFamily="34" charset="0"/>
              </a:rPr>
              <a:t>3/31/2016</a:t>
            </a:fld>
            <a:endParaRPr lang="en-GB" dirty="0">
              <a:solidFill>
                <a:schemeClr val="tx1"/>
              </a:solidFill>
              <a:latin typeface="Arial" pitchFamily="34" charset="0"/>
              <a:cs typeface="Arial" pitchFamily="34" charset="0"/>
            </a:endParaRPr>
          </a:p>
        </p:txBody>
      </p:sp>
      <p:sp>
        <p:nvSpPr>
          <p:cNvPr id="12" name="Slide Number Placeholder 11"/>
          <p:cNvSpPr>
            <a:spLocks noGrp="1"/>
          </p:cNvSpPr>
          <p:nvPr>
            <p:ph type="sldNum" sz="quarter" idx="12"/>
          </p:nvPr>
        </p:nvSpPr>
        <p:spPr/>
        <p:txBody>
          <a:bodyPr/>
          <a:lstStyle/>
          <a:p>
            <a:fld id="{8B4EA431-0E2D-4131-8C9F-CE68AE1444FB}" type="slidenum">
              <a:rPr lang="en-GB" sz="1000" smtClean="0"/>
              <a:pPr/>
              <a:t>8</a:t>
            </a:fld>
            <a:endParaRPr lang="en-GB" sz="10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403350" y="115888"/>
            <a:ext cx="7129463" cy="1055687"/>
          </a:xfrm>
        </p:spPr>
        <p:txBody>
          <a:bodyPr/>
          <a:lstStyle/>
          <a:p>
            <a:pPr eaLnBrk="1" hangingPunct="1"/>
            <a:r>
              <a:rPr lang="en-US" dirty="0" smtClean="0"/>
              <a:t>Liaisons with Other Security Activities </a:t>
            </a:r>
          </a:p>
        </p:txBody>
      </p:sp>
      <p:sp>
        <p:nvSpPr>
          <p:cNvPr id="28675" name="Rectangle 3"/>
          <p:cNvSpPr>
            <a:spLocks noGrp="1" noChangeArrowheads="1"/>
          </p:cNvSpPr>
          <p:nvPr>
            <p:ph idx="1"/>
          </p:nvPr>
        </p:nvSpPr>
        <p:spPr>
          <a:xfrm>
            <a:off x="467544" y="1268760"/>
            <a:ext cx="8266881" cy="5400600"/>
          </a:xfrm>
        </p:spPr>
        <p:txBody>
          <a:bodyPr>
            <a:normAutofit fontScale="77500" lnSpcReduction="20000"/>
          </a:bodyPr>
          <a:lstStyle/>
          <a:p>
            <a:pPr>
              <a:lnSpc>
                <a:spcPct val="120000"/>
              </a:lnSpc>
            </a:pPr>
            <a:r>
              <a:rPr lang="en-US" sz="2100" b="0" dirty="0" smtClean="0"/>
              <a:t>Liaison with ISO JTC 1 / SC 27 IT Security: </a:t>
            </a:r>
          </a:p>
          <a:p>
            <a:pPr lvl="1">
              <a:lnSpc>
                <a:spcPct val="120000"/>
              </a:lnSpc>
            </a:pPr>
            <a:r>
              <a:rPr lang="en-US" sz="1600" b="0" dirty="0" smtClean="0"/>
              <a:t>WG15 has provided lists of Smart Grid security standards and related documents to SC27. </a:t>
            </a:r>
          </a:p>
          <a:p>
            <a:pPr lvl="1">
              <a:lnSpc>
                <a:spcPct val="120000"/>
              </a:lnSpc>
            </a:pPr>
            <a:r>
              <a:rPr lang="en-US" sz="1600" b="0" dirty="0" smtClean="0"/>
              <a:t>WG15 has received documents in the 270xx series on general cybersecurity and has commented on the proposed 27019 standard on power industry cybersecurity.</a:t>
            </a:r>
          </a:p>
          <a:p>
            <a:pPr lvl="1">
              <a:lnSpc>
                <a:spcPct val="120000"/>
              </a:lnSpc>
            </a:pPr>
            <a:r>
              <a:rPr lang="en-US" sz="1500" b="0" dirty="0" smtClean="0"/>
              <a:t>WG15 welcomes the publication of ISO/IEC TR 27019 as an important step for the establishment of a sector specific ISMS and cyber security standard for the energy domain. WG15 expects to take an active liaison role during any revision of the TR or its transformation into an IS. TC 57 / WG15, as the IEC committee responsible for cyber security of the energy domain will support such revisions by contributing its  domain expertise on organizational, operational, and regulatory cyber  security  requirements  for  energy utilities.</a:t>
            </a:r>
          </a:p>
          <a:p>
            <a:pPr>
              <a:lnSpc>
                <a:spcPct val="120000"/>
              </a:lnSpc>
            </a:pPr>
            <a:r>
              <a:rPr lang="en-US" sz="2100" b="0" dirty="0" smtClean="0"/>
              <a:t>Liaison D with M/490 SGIS: </a:t>
            </a:r>
          </a:p>
          <a:p>
            <a:pPr lvl="1">
              <a:lnSpc>
                <a:spcPct val="120000"/>
              </a:lnSpc>
            </a:pPr>
            <a:r>
              <a:rPr lang="en-US" sz="1600" b="0" dirty="0" smtClean="0"/>
              <a:t>WG15 is exchanging information with SGIS</a:t>
            </a:r>
          </a:p>
          <a:p>
            <a:pPr>
              <a:lnSpc>
                <a:spcPct val="120000"/>
              </a:lnSpc>
            </a:pPr>
            <a:r>
              <a:rPr lang="en-US" sz="2100" b="0" dirty="0" smtClean="0"/>
              <a:t>Liaison D with UCAIug: </a:t>
            </a:r>
          </a:p>
          <a:p>
            <a:pPr lvl="1">
              <a:lnSpc>
                <a:spcPct val="120000"/>
              </a:lnSpc>
            </a:pPr>
            <a:r>
              <a:rPr lang="en-US" sz="1600" b="0" dirty="0" smtClean="0"/>
              <a:t>Discussions with members of SG-Security in UCAIug on areas of mutual interest are underway.</a:t>
            </a:r>
          </a:p>
          <a:p>
            <a:pPr eaLnBrk="1" hangingPunct="1">
              <a:lnSpc>
                <a:spcPct val="120000"/>
              </a:lnSpc>
            </a:pPr>
            <a:r>
              <a:rPr lang="en-US" sz="2100" b="0" dirty="0" smtClean="0"/>
              <a:t>Liaison A with IEC TC65C which is standardizing the work of the ISA SP99 Security Standards. </a:t>
            </a:r>
          </a:p>
          <a:p>
            <a:pPr lvl="1">
              <a:lnSpc>
                <a:spcPct val="120000"/>
              </a:lnSpc>
            </a:pPr>
            <a:r>
              <a:rPr lang="en-US" sz="1700" b="0" dirty="0" smtClean="0"/>
              <a:t>Some WG15 members have reviewed and commented on IEC 62443 drafts</a:t>
            </a:r>
          </a:p>
          <a:p>
            <a:pPr eaLnBrk="1" hangingPunct="1">
              <a:lnSpc>
                <a:spcPct val="120000"/>
              </a:lnSpc>
            </a:pPr>
            <a:r>
              <a:rPr lang="en-US" sz="2100" b="0" dirty="0" smtClean="0"/>
              <a:t>Liaison D with the IEEE PES PSCC Security Subcommittee</a:t>
            </a:r>
          </a:p>
          <a:p>
            <a:pPr lvl="1">
              <a:lnSpc>
                <a:spcPct val="120000"/>
              </a:lnSpc>
            </a:pPr>
            <a:r>
              <a:rPr lang="en-US" sz="1600" b="0" dirty="0" smtClean="0"/>
              <a:t>Working with IEEE Substations on Cybersecurity Standard IEEE 1686 </a:t>
            </a:r>
          </a:p>
          <a:p>
            <a:pPr>
              <a:lnSpc>
                <a:spcPct val="120000"/>
              </a:lnSpc>
            </a:pPr>
            <a:r>
              <a:rPr lang="en-US" sz="2000" b="0" dirty="0" smtClean="0"/>
              <a:t>Working on Liaison with ITU-T</a:t>
            </a:r>
          </a:p>
        </p:txBody>
      </p:sp>
      <p:sp>
        <p:nvSpPr>
          <p:cNvPr id="4" name="Slide Number Placeholder 3"/>
          <p:cNvSpPr>
            <a:spLocks noGrp="1"/>
          </p:cNvSpPr>
          <p:nvPr>
            <p:ph type="sldNum" sz="quarter" idx="12"/>
          </p:nvPr>
        </p:nvSpPr>
        <p:spPr/>
        <p:txBody>
          <a:bodyPr/>
          <a:lstStyle/>
          <a:p>
            <a:fld id="{18FB625B-12D8-4BCA-8884-BC658492F0F4}" type="slidenum">
              <a:rPr lang="en-GB" smtClean="0"/>
              <a:pPr/>
              <a:t>9</a:t>
            </a:fld>
            <a:endParaRPr lang="en-GB"/>
          </a:p>
        </p:txBody>
      </p:sp>
      <p:sp>
        <p:nvSpPr>
          <p:cNvPr id="5" name="Footer Placeholder 4"/>
          <p:cNvSpPr>
            <a:spLocks noGrp="1"/>
          </p:cNvSpPr>
          <p:nvPr>
            <p:ph type="ftr" sz="quarter" idx="11"/>
          </p:nvPr>
        </p:nvSpPr>
        <p:spPr/>
        <p:txBody>
          <a:bodyPr/>
          <a:lstStyle/>
          <a:p>
            <a:r>
              <a:rPr lang="en-US" smtClean="0"/>
              <a:t>IEC TC57 WG15  Status</a:t>
            </a:r>
            <a:endParaRPr lang="en-GB" dirty="0"/>
          </a:p>
        </p:txBody>
      </p:sp>
      <p:sp>
        <p:nvSpPr>
          <p:cNvPr id="6" name="Date Placeholder 5"/>
          <p:cNvSpPr>
            <a:spLocks noGrp="1"/>
          </p:cNvSpPr>
          <p:nvPr>
            <p:ph type="dt" sz="half" idx="10"/>
          </p:nvPr>
        </p:nvSpPr>
        <p:spPr/>
        <p:txBody>
          <a:bodyPr/>
          <a:lstStyle/>
          <a:p>
            <a:fld id="{3A96ECB7-71B7-495C-A1E4-0EE1CA33071A}" type="datetime1">
              <a:rPr lang="en-US" smtClean="0">
                <a:solidFill>
                  <a:schemeClr val="tx1"/>
                </a:solidFill>
              </a:rPr>
              <a:t>3/31/2016</a:t>
            </a:fld>
            <a:endParaRPr lang="en-GB">
              <a:solidFill>
                <a:schemeClr val="tx1"/>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Coordination with Security Groups</a:t>
            </a:r>
            <a:endParaRPr lang="en-US" dirty="0"/>
          </a:p>
        </p:txBody>
      </p:sp>
      <p:sp>
        <p:nvSpPr>
          <p:cNvPr id="3" name="Content Placeholder 2"/>
          <p:cNvSpPr>
            <a:spLocks noGrp="1"/>
          </p:cNvSpPr>
          <p:nvPr>
            <p:ph idx="1"/>
          </p:nvPr>
        </p:nvSpPr>
        <p:spPr>
          <a:xfrm>
            <a:off x="704850" y="1412776"/>
            <a:ext cx="7773988" cy="4902299"/>
          </a:xfrm>
        </p:spPr>
        <p:txBody>
          <a:bodyPr/>
          <a:lstStyle/>
          <a:p>
            <a:pPr>
              <a:lnSpc>
                <a:spcPct val="120000"/>
              </a:lnSpc>
            </a:pPr>
            <a:r>
              <a:rPr lang="en-US" sz="2000" b="0" dirty="0" smtClean="0"/>
              <a:t>Coordination mostly through common membership: </a:t>
            </a:r>
          </a:p>
          <a:p>
            <a:pPr lvl="1">
              <a:lnSpc>
                <a:spcPct val="120000"/>
              </a:lnSpc>
            </a:pPr>
            <a:r>
              <a:rPr lang="en-US" sz="1800" b="0" dirty="0" smtClean="0"/>
              <a:t>NIST’s Smart Grid Interoperability Panel (SGIP) Smart Grid Cybersecurity Committee (SGCC) </a:t>
            </a:r>
          </a:p>
          <a:p>
            <a:pPr lvl="1">
              <a:lnSpc>
                <a:spcPct val="120000"/>
              </a:lnSpc>
            </a:pPr>
            <a:r>
              <a:rPr lang="en-US" sz="1800" b="0" dirty="0" smtClean="0"/>
              <a:t>NERC CIPs</a:t>
            </a:r>
          </a:p>
          <a:p>
            <a:pPr lvl="1">
              <a:lnSpc>
                <a:spcPct val="120000"/>
              </a:lnSpc>
            </a:pPr>
            <a:r>
              <a:rPr lang="en-US" sz="1800" b="0" dirty="0" smtClean="0"/>
              <a:t>Cigré D2.40</a:t>
            </a:r>
          </a:p>
          <a:p>
            <a:pPr lvl="1">
              <a:lnSpc>
                <a:spcPct val="120000"/>
              </a:lnSpc>
            </a:pPr>
            <a:r>
              <a:rPr lang="en-US" sz="1800" b="0" dirty="0" smtClean="0"/>
              <a:t>MultiSpeak Security / Security for Web Services (e.g. WS-Security)</a:t>
            </a:r>
          </a:p>
          <a:p>
            <a:pPr lvl="1">
              <a:lnSpc>
                <a:spcPct val="120000"/>
              </a:lnSpc>
            </a:pPr>
            <a:r>
              <a:rPr lang="en-US" sz="1800" b="0" dirty="0" smtClean="0"/>
              <a:t>ITU-T</a:t>
            </a:r>
          </a:p>
          <a:p>
            <a:pPr lvl="1">
              <a:lnSpc>
                <a:spcPct val="120000"/>
              </a:lnSpc>
            </a:pPr>
            <a:r>
              <a:rPr lang="en-US" sz="1800" b="0" dirty="0" smtClean="0"/>
              <a:t>IEC TC13</a:t>
            </a:r>
          </a:p>
          <a:p>
            <a:pPr lvl="1">
              <a:lnSpc>
                <a:spcPct val="120000"/>
              </a:lnSpc>
            </a:pPr>
            <a:r>
              <a:rPr lang="en-US" sz="1800" b="0" dirty="0" smtClean="0"/>
              <a:t>US EPRI</a:t>
            </a:r>
          </a:p>
          <a:p>
            <a:pPr lvl="1">
              <a:lnSpc>
                <a:spcPct val="120000"/>
              </a:lnSpc>
            </a:pPr>
            <a:r>
              <a:rPr lang="en-US" sz="1800" b="0" smtClean="0"/>
              <a:t>ENTSO-E</a:t>
            </a:r>
            <a:endParaRPr lang="en-US" sz="1800" b="0" dirty="0" smtClean="0"/>
          </a:p>
          <a:p>
            <a:endParaRPr lang="en-US" dirty="0"/>
          </a:p>
        </p:txBody>
      </p:sp>
      <p:sp>
        <p:nvSpPr>
          <p:cNvPr id="4" name="Date Placeholder 3"/>
          <p:cNvSpPr>
            <a:spLocks noGrp="1"/>
          </p:cNvSpPr>
          <p:nvPr>
            <p:ph type="dt" sz="half" idx="10"/>
          </p:nvPr>
        </p:nvSpPr>
        <p:spPr/>
        <p:txBody>
          <a:bodyPr/>
          <a:lstStyle/>
          <a:p>
            <a:fld id="{08195134-0DE1-4368-934A-BC85E0B13863}" type="datetime1">
              <a:rPr lang="en-US" smtClean="0">
                <a:solidFill>
                  <a:schemeClr val="tx1"/>
                </a:solidFill>
              </a:rPr>
              <a:t>3/31/2016</a:t>
            </a:fld>
            <a:endParaRPr lang="en-GB" dirty="0">
              <a:solidFill>
                <a:schemeClr val="tx1"/>
              </a:solidFill>
            </a:endParaRPr>
          </a:p>
        </p:txBody>
      </p:sp>
      <p:sp>
        <p:nvSpPr>
          <p:cNvPr id="5" name="Footer Placeholder 4"/>
          <p:cNvSpPr>
            <a:spLocks noGrp="1"/>
          </p:cNvSpPr>
          <p:nvPr>
            <p:ph type="ftr" sz="quarter" idx="11"/>
          </p:nvPr>
        </p:nvSpPr>
        <p:spPr/>
        <p:txBody>
          <a:bodyPr/>
          <a:lstStyle/>
          <a:p>
            <a:r>
              <a:rPr lang="en-US" smtClean="0"/>
              <a:t>IEC TC57 WG15  Status</a:t>
            </a:r>
            <a:endParaRPr lang="en-GB" dirty="0"/>
          </a:p>
        </p:txBody>
      </p:sp>
      <p:sp>
        <p:nvSpPr>
          <p:cNvPr id="6" name="Slide Number Placeholder 5"/>
          <p:cNvSpPr>
            <a:spLocks noGrp="1"/>
          </p:cNvSpPr>
          <p:nvPr>
            <p:ph type="sldNum" sz="quarter" idx="12"/>
          </p:nvPr>
        </p:nvSpPr>
        <p:spPr/>
        <p:txBody>
          <a:bodyPr/>
          <a:lstStyle/>
          <a:p>
            <a:fld id="{18FB625B-12D8-4BCA-8884-BC658492F0F4}" type="slidenum">
              <a:rPr lang="en-GB" smtClean="0"/>
              <a:pPr/>
              <a:t>10</a:t>
            </a:fld>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smtClean="0"/>
              <a:t>Issues</a:t>
            </a:r>
          </a:p>
        </p:txBody>
      </p:sp>
      <p:sp>
        <p:nvSpPr>
          <p:cNvPr id="6" name="Content Placeholder 5"/>
          <p:cNvSpPr>
            <a:spLocks noGrp="1"/>
          </p:cNvSpPr>
          <p:nvPr>
            <p:ph idx="1"/>
          </p:nvPr>
        </p:nvSpPr>
        <p:spPr>
          <a:xfrm>
            <a:off x="467544" y="1196752"/>
            <a:ext cx="8352928" cy="5400600"/>
          </a:xfrm>
        </p:spPr>
        <p:txBody>
          <a:bodyPr>
            <a:normAutofit fontScale="85000" lnSpcReduction="10000"/>
          </a:bodyPr>
          <a:lstStyle/>
          <a:p>
            <a:pPr eaLnBrk="1" hangingPunct="1">
              <a:lnSpc>
                <a:spcPct val="120000"/>
              </a:lnSpc>
              <a:defRPr/>
            </a:pPr>
            <a:r>
              <a:rPr lang="en-US" sz="1800" dirty="0" smtClean="0"/>
              <a:t>Although we have cybersecurity experts, they are very busy</a:t>
            </a:r>
          </a:p>
          <a:p>
            <a:pPr eaLnBrk="1" hangingPunct="1">
              <a:lnSpc>
                <a:spcPct val="120000"/>
              </a:lnSpc>
              <a:defRPr/>
            </a:pPr>
            <a:r>
              <a:rPr lang="en-US" sz="1800" dirty="0" smtClean="0"/>
              <a:t>Cybersecurity is a very dynamic, rapidly changing field which is quite new for the power industry</a:t>
            </a:r>
          </a:p>
          <a:p>
            <a:pPr lvl="1" eaLnBrk="1" hangingPunct="1">
              <a:lnSpc>
                <a:spcPct val="120000"/>
              </a:lnSpc>
              <a:defRPr/>
            </a:pPr>
            <a:r>
              <a:rPr lang="en-US" sz="1800" dirty="0" smtClean="0"/>
              <a:t>Are coordinating with other TC57 WGs to review cyber security in their documents</a:t>
            </a:r>
          </a:p>
          <a:p>
            <a:pPr lvl="1" eaLnBrk="1" hangingPunct="1">
              <a:lnSpc>
                <a:spcPct val="120000"/>
              </a:lnSpc>
              <a:defRPr/>
            </a:pPr>
            <a:r>
              <a:rPr lang="en-US" sz="1800" dirty="0" smtClean="0"/>
              <a:t>Need to coordinate with other industries and standards groups</a:t>
            </a:r>
          </a:p>
          <a:p>
            <a:pPr lvl="1" eaLnBrk="1" hangingPunct="1">
              <a:lnSpc>
                <a:spcPct val="120000"/>
              </a:lnSpc>
              <a:defRPr/>
            </a:pPr>
            <a:r>
              <a:rPr lang="en-US" sz="1800" dirty="0" smtClean="0"/>
              <a:t>Need rapid development of new standards and updates to existing standards</a:t>
            </a:r>
          </a:p>
          <a:p>
            <a:pPr lvl="1" eaLnBrk="1" hangingPunct="1">
              <a:lnSpc>
                <a:spcPct val="120000"/>
              </a:lnSpc>
              <a:defRPr/>
            </a:pPr>
            <a:r>
              <a:rPr lang="en-US" sz="1800" dirty="0" smtClean="0"/>
              <a:t>Need guidelines for end-to-end security, but only for very specific aspects</a:t>
            </a:r>
          </a:p>
          <a:p>
            <a:pPr lvl="1" eaLnBrk="1" hangingPunct="1">
              <a:lnSpc>
                <a:spcPct val="120000"/>
              </a:lnSpc>
              <a:defRPr/>
            </a:pPr>
            <a:r>
              <a:rPr lang="en-US" sz="1800" dirty="0" smtClean="0"/>
              <a:t>Need both standards and technical reports</a:t>
            </a:r>
          </a:p>
          <a:p>
            <a:pPr lvl="1" eaLnBrk="1" hangingPunct="1">
              <a:lnSpc>
                <a:spcPct val="120000"/>
              </a:lnSpc>
              <a:defRPr/>
            </a:pPr>
            <a:r>
              <a:rPr lang="en-US" sz="1800" dirty="0" smtClean="0"/>
              <a:t>Need input from power system domain experts on security requirements</a:t>
            </a:r>
          </a:p>
          <a:p>
            <a:pPr lvl="1" eaLnBrk="1" hangingPunct="1">
              <a:lnSpc>
                <a:spcPct val="120000"/>
              </a:lnSpc>
              <a:defRPr/>
            </a:pPr>
            <a:r>
              <a:rPr lang="en-US" sz="1800" dirty="0" smtClean="0"/>
              <a:t>Need to assist TC57 developers of standards to include appropriate cyber security requirements</a:t>
            </a:r>
          </a:p>
          <a:p>
            <a:pPr>
              <a:lnSpc>
                <a:spcPct val="120000"/>
              </a:lnSpc>
              <a:defRPr/>
            </a:pPr>
            <a:r>
              <a:rPr lang="en-US" sz="1800" dirty="0" smtClean="0"/>
              <a:t>Need conformance and/or interoperability testing for IEC 62351</a:t>
            </a:r>
          </a:p>
          <a:p>
            <a:pPr lvl="1">
              <a:lnSpc>
                <a:spcPct val="120000"/>
              </a:lnSpc>
              <a:defRPr/>
            </a:pPr>
            <a:r>
              <a:rPr lang="en-US" sz="1800" dirty="0" smtClean="0"/>
              <a:t>Abstract  conformance test cases should be in each Part, with IEC 61850-10 providing specifics for 61850</a:t>
            </a:r>
          </a:p>
          <a:p>
            <a:pPr lvl="1">
              <a:lnSpc>
                <a:spcPct val="120000"/>
              </a:lnSpc>
              <a:defRPr/>
            </a:pPr>
            <a:r>
              <a:rPr lang="en-US" sz="1800" dirty="0" smtClean="0"/>
              <a:t>Interoperability testing?</a:t>
            </a:r>
          </a:p>
        </p:txBody>
      </p:sp>
      <p:sp>
        <p:nvSpPr>
          <p:cNvPr id="4" name="Slide Number Placeholder 3"/>
          <p:cNvSpPr>
            <a:spLocks noGrp="1"/>
          </p:cNvSpPr>
          <p:nvPr>
            <p:ph type="sldNum" sz="quarter" idx="12"/>
          </p:nvPr>
        </p:nvSpPr>
        <p:spPr/>
        <p:txBody>
          <a:bodyPr/>
          <a:lstStyle/>
          <a:p>
            <a:fld id="{18FB625B-12D8-4BCA-8884-BC658492F0F4}" type="slidenum">
              <a:rPr lang="en-GB" smtClean="0"/>
              <a:pPr/>
              <a:t>11</a:t>
            </a:fld>
            <a:endParaRPr lang="en-GB"/>
          </a:p>
        </p:txBody>
      </p:sp>
      <p:sp>
        <p:nvSpPr>
          <p:cNvPr id="5" name="Footer Placeholder 4"/>
          <p:cNvSpPr>
            <a:spLocks noGrp="1"/>
          </p:cNvSpPr>
          <p:nvPr>
            <p:ph type="ftr" sz="quarter" idx="11"/>
          </p:nvPr>
        </p:nvSpPr>
        <p:spPr/>
        <p:txBody>
          <a:bodyPr/>
          <a:lstStyle/>
          <a:p>
            <a:r>
              <a:rPr lang="en-US" smtClean="0"/>
              <a:t>IEC TC57 WG15  Status</a:t>
            </a:r>
            <a:endParaRPr lang="en-GB"/>
          </a:p>
        </p:txBody>
      </p:sp>
      <p:sp>
        <p:nvSpPr>
          <p:cNvPr id="7" name="Date Placeholder 6"/>
          <p:cNvSpPr>
            <a:spLocks noGrp="1"/>
          </p:cNvSpPr>
          <p:nvPr>
            <p:ph type="dt" sz="half" idx="10"/>
          </p:nvPr>
        </p:nvSpPr>
        <p:spPr/>
        <p:txBody>
          <a:bodyPr/>
          <a:lstStyle/>
          <a:p>
            <a:fld id="{772D19FC-E01C-4741-9102-B7612C6FEB8D}" type="datetime1">
              <a:rPr lang="en-US" smtClean="0">
                <a:solidFill>
                  <a:schemeClr val="tx1"/>
                </a:solidFill>
              </a:rPr>
              <a:t>3/31/2016</a:t>
            </a:fld>
            <a:endParaRPr lang="en-GB">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ctrTitle"/>
          </p:nvPr>
        </p:nvSpPr>
        <p:spPr>
          <a:xfrm>
            <a:off x="647700" y="1554163"/>
            <a:ext cx="7845425" cy="1010741"/>
          </a:xfrm>
        </p:spPr>
        <p:txBody>
          <a:bodyPr/>
          <a:lstStyle/>
          <a:p>
            <a:pPr algn="ctr" eaLnBrk="1" hangingPunct="1"/>
            <a:r>
              <a:rPr lang="en-US" dirty="0" smtClean="0">
                <a:solidFill>
                  <a:srgbClr val="002060"/>
                </a:solidFill>
              </a:rPr>
              <a:t>Questions? Comments?</a:t>
            </a:r>
          </a:p>
        </p:txBody>
      </p:sp>
      <p:sp>
        <p:nvSpPr>
          <p:cNvPr id="31747" name="Rectangle 5"/>
          <p:cNvSpPr>
            <a:spLocks noGrp="1" noChangeArrowheads="1"/>
          </p:cNvSpPr>
          <p:nvPr>
            <p:ph type="subTitle" sz="quarter" idx="1"/>
          </p:nvPr>
        </p:nvSpPr>
        <p:spPr>
          <a:xfrm>
            <a:off x="683568" y="2492896"/>
            <a:ext cx="7920880" cy="1296144"/>
          </a:xfrm>
        </p:spPr>
        <p:txBody>
          <a:bodyPr>
            <a:noAutofit/>
          </a:bodyPr>
          <a:lstStyle/>
          <a:p>
            <a:pPr algn="ctr"/>
            <a:r>
              <a:rPr lang="en-US" sz="2000" dirty="0" smtClean="0">
                <a:solidFill>
                  <a:srgbClr val="002060"/>
                </a:solidFill>
              </a:rPr>
              <a:t>Publicly </a:t>
            </a:r>
            <a:r>
              <a:rPr lang="en-US" sz="2000" dirty="0">
                <a:solidFill>
                  <a:srgbClr val="002060"/>
                </a:solidFill>
              </a:rPr>
              <a:t>available WG15 web </a:t>
            </a:r>
            <a:r>
              <a:rPr lang="en-US" sz="2000" dirty="0" smtClean="0">
                <a:solidFill>
                  <a:srgbClr val="002060"/>
                </a:solidFill>
              </a:rPr>
              <a:t>page with additional information: </a:t>
            </a:r>
            <a:r>
              <a:rPr lang="en-US" sz="2000" dirty="0">
                <a:hlinkClick r:id="rId2"/>
              </a:rPr>
              <a:t>http://</a:t>
            </a:r>
            <a:r>
              <a:rPr lang="en-US" sz="2000" dirty="0" smtClean="0">
                <a:hlinkClick r:id="rId2"/>
              </a:rPr>
              <a:t>iectc57.ucaiug.org/wg15public/default.aspx</a:t>
            </a:r>
            <a:r>
              <a:rPr lang="en-US" sz="2000" dirty="0" smtClean="0"/>
              <a:t> </a:t>
            </a:r>
            <a:endParaRPr lang="en-US" sz="2000" dirty="0"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IEC TC57">
  <a:themeElements>
    <a:clrScheme name="iec_white_smartg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ec_white_smartgrid">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800" b="1" i="0" u="none" strike="noStrike" cap="none" normalizeH="0" baseline="0" smtClean="0">
            <a:ln>
              <a:noFill/>
            </a:ln>
            <a:solidFill>
              <a:srgbClr val="58585A"/>
            </a:solidFill>
            <a:effectLst/>
            <a:latin typeface="Arial" charset="0"/>
            <a:ea typeface="Osaka" pitchFamily="-9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800" b="1" i="0" u="none" strike="noStrike" cap="none" normalizeH="0" baseline="0" smtClean="0">
            <a:ln>
              <a:noFill/>
            </a:ln>
            <a:solidFill>
              <a:srgbClr val="58585A"/>
            </a:solidFill>
            <a:effectLst/>
            <a:latin typeface="Arial" charset="0"/>
            <a:ea typeface="Osaka" pitchFamily="-92" charset="-128"/>
          </a:defRPr>
        </a:defPPr>
      </a:lstStyle>
    </a:lnDef>
  </a:objectDefaults>
  <a:extraClrSchemeLst>
    <a:extraClrScheme>
      <a:clrScheme name="iec_white_smartg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ec_white_smartg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ec_white_smartg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ec_white_smartg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ec_white_smartg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ec_white_smartg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ec_white_smartgri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ec_white_smartg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ec_white_smartg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ec_white_smartg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ec_white_smartg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ec_white_smartg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85D2C7E3F34A4CB7880635088FB8D5" ma:contentTypeVersion="0" ma:contentTypeDescription="Create a new document." ma:contentTypeScope="" ma:versionID="50b50534a6d3e9dacba1525ecea1975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1603C9D-AF74-4F57-A9BE-710938AEBDA3}"/>
</file>

<file path=customXml/itemProps2.xml><?xml version="1.0" encoding="utf-8"?>
<ds:datastoreItem xmlns:ds="http://schemas.openxmlformats.org/officeDocument/2006/customXml" ds:itemID="{65376B60-927F-44BA-ABD7-2F4BFD8CD3EA}"/>
</file>

<file path=customXml/itemProps3.xml><?xml version="1.0" encoding="utf-8"?>
<ds:datastoreItem xmlns:ds="http://schemas.openxmlformats.org/officeDocument/2006/customXml" ds:itemID="{94D67CC0-0CDA-4585-88FC-DCF05E9DD3D3}"/>
</file>

<file path=docProps/app.xml><?xml version="1.0" encoding="utf-8"?>
<Properties xmlns="http://schemas.openxmlformats.org/officeDocument/2006/extended-properties" xmlns:vt="http://schemas.openxmlformats.org/officeDocument/2006/docPropsVTypes">
  <Template>IEC TC57</Template>
  <TotalTime>23686</TotalTime>
  <Words>1415</Words>
  <Application>Microsoft Office PowerPoint</Application>
  <PresentationFormat>On-screen Show (4:3)</PresentationFormat>
  <Paragraphs>247</Paragraphs>
  <Slides>12</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IEC TC57</vt:lpstr>
      <vt:lpstr>Photo Editor Photo</vt:lpstr>
      <vt:lpstr>IEC TC57 WG15 – Data and Communication Security  Status &amp; Roadmap  March, 2016</vt:lpstr>
      <vt:lpstr>Topics</vt:lpstr>
      <vt:lpstr>Mission and Scope of WG15 on Cybersecurity</vt:lpstr>
      <vt:lpstr>WG15 Members</vt:lpstr>
      <vt:lpstr>IEC TC57 WG15 Architecture of Information Standards</vt:lpstr>
      <vt:lpstr>Mapping of TC57 Communication Standards  to IEC 62351 Security Standards </vt:lpstr>
      <vt:lpstr>Status of IEC 62351 Parts</vt:lpstr>
      <vt:lpstr>PowerPoint Presentation</vt:lpstr>
      <vt:lpstr>Liaisons with Other Security Activities </vt:lpstr>
      <vt:lpstr>Coordination with Security Groups</vt:lpstr>
      <vt:lpstr>Issues</vt:lpstr>
      <vt:lpstr>Questions? 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IEC TC57 WG15 Status Report</dc:title>
  <dc:creator>Frances Cleveland</dc:creator>
  <cp:lastModifiedBy>Frances Cleveland</cp:lastModifiedBy>
  <cp:revision>449</cp:revision>
  <dcterms:created xsi:type="dcterms:W3CDTF">2003-10-12T17:49:00Z</dcterms:created>
  <dcterms:modified xsi:type="dcterms:W3CDTF">2016-03-31T17:57:06Z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extPage Untracked">
    <vt:lpwstr>true</vt:lpwstr>
  </property>
  <property fmtid="{D5CDD505-2E9C-101B-9397-08002B2CF9AE}" pid="3" name="ContentTypeId">
    <vt:lpwstr>0x0101001685D2C7E3F34A4CB7880635088FB8D5</vt:lpwstr>
  </property>
</Properties>
</file>